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443" r:id="rId5"/>
    <p:sldId id="540" r:id="rId6"/>
    <p:sldId id="564" r:id="rId7"/>
    <p:sldId id="368" r:id="rId8"/>
    <p:sldId id="448" r:id="rId9"/>
    <p:sldId id="566" r:id="rId10"/>
    <p:sldId id="567" r:id="rId11"/>
    <p:sldId id="576" r:id="rId12"/>
    <p:sldId id="577" r:id="rId13"/>
    <p:sldId id="578" r:id="rId14"/>
    <p:sldId id="563" r:id="rId15"/>
    <p:sldId id="568" r:id="rId16"/>
    <p:sldId id="569" r:id="rId17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C51"/>
    <a:srgbClr val="1C1C1C"/>
    <a:srgbClr val="AC0000"/>
    <a:srgbClr val="990000"/>
    <a:srgbClr val="A38D47"/>
    <a:srgbClr val="4D4D4D"/>
    <a:srgbClr val="BC0000"/>
    <a:srgbClr val="009AD0"/>
    <a:srgbClr val="3BCCFF"/>
    <a:srgbClr val="B9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90CB59-D72D-4F11-A210-2E4FFCBE47B5}" v="1" dt="2023-10-24T07:12:06.2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6247" autoAdjust="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44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ysha Mohammed Al-Doseri" userId="59fb3fbc-cf96-415b-b034-0bea52782a7d" providerId="ADAL" clId="{F390CB59-D72D-4F11-A210-2E4FFCBE47B5}"/>
    <pc:docChg chg="custSel addSld modSld">
      <pc:chgData name="Aysha Mohammed Al-Doseri" userId="59fb3fbc-cf96-415b-b034-0bea52782a7d" providerId="ADAL" clId="{F390CB59-D72D-4F11-A210-2E4FFCBE47B5}" dt="2023-10-24T07:16:04.476" v="33" actId="207"/>
      <pc:docMkLst>
        <pc:docMk/>
      </pc:docMkLst>
      <pc:sldChg chg="modSp add mod">
        <pc:chgData name="Aysha Mohammed Al-Doseri" userId="59fb3fbc-cf96-415b-b034-0bea52782a7d" providerId="ADAL" clId="{F390CB59-D72D-4F11-A210-2E4FFCBE47B5}" dt="2023-10-24T07:14:43.374" v="15" actId="207"/>
        <pc:sldMkLst>
          <pc:docMk/>
          <pc:sldMk cId="3931524478" sldId="576"/>
        </pc:sldMkLst>
        <pc:graphicFrameChg chg="modGraphic">
          <ac:chgData name="Aysha Mohammed Al-Doseri" userId="59fb3fbc-cf96-415b-b034-0bea52782a7d" providerId="ADAL" clId="{F390CB59-D72D-4F11-A210-2E4FFCBE47B5}" dt="2023-10-24T07:14:05.887" v="9" actId="207"/>
          <ac:graphicFrameMkLst>
            <pc:docMk/>
            <pc:sldMk cId="3931524478" sldId="576"/>
            <ac:graphicFrameMk id="5" creationId="{FBDE0668-6762-65E7-3553-8461C04155A0}"/>
          </ac:graphicFrameMkLst>
        </pc:graphicFrameChg>
        <pc:graphicFrameChg chg="modGraphic">
          <ac:chgData name="Aysha Mohammed Al-Doseri" userId="59fb3fbc-cf96-415b-b034-0bea52782a7d" providerId="ADAL" clId="{F390CB59-D72D-4F11-A210-2E4FFCBE47B5}" dt="2023-10-24T07:14:43.374" v="15" actId="207"/>
          <ac:graphicFrameMkLst>
            <pc:docMk/>
            <pc:sldMk cId="3931524478" sldId="576"/>
            <ac:graphicFrameMk id="6" creationId="{B045EF3E-BE0C-EC3B-B094-695EA8EB95C1}"/>
          </ac:graphicFrameMkLst>
        </pc:graphicFrameChg>
      </pc:sldChg>
      <pc:sldChg chg="modSp add mod">
        <pc:chgData name="Aysha Mohammed Al-Doseri" userId="59fb3fbc-cf96-415b-b034-0bea52782a7d" providerId="ADAL" clId="{F390CB59-D72D-4F11-A210-2E4FFCBE47B5}" dt="2023-10-24T07:15:25.129" v="24" actId="207"/>
        <pc:sldMkLst>
          <pc:docMk/>
          <pc:sldMk cId="2146697651" sldId="577"/>
        </pc:sldMkLst>
        <pc:graphicFrameChg chg="modGraphic">
          <ac:chgData name="Aysha Mohammed Al-Doseri" userId="59fb3fbc-cf96-415b-b034-0bea52782a7d" providerId="ADAL" clId="{F390CB59-D72D-4F11-A210-2E4FFCBE47B5}" dt="2023-10-24T07:15:15.033" v="21" actId="207"/>
          <ac:graphicFrameMkLst>
            <pc:docMk/>
            <pc:sldMk cId="2146697651" sldId="577"/>
            <ac:graphicFrameMk id="4" creationId="{CD15637B-F473-5D0D-B77E-2E0254278F10}"/>
          </ac:graphicFrameMkLst>
        </pc:graphicFrameChg>
        <pc:graphicFrameChg chg="modGraphic">
          <ac:chgData name="Aysha Mohammed Al-Doseri" userId="59fb3fbc-cf96-415b-b034-0bea52782a7d" providerId="ADAL" clId="{F390CB59-D72D-4F11-A210-2E4FFCBE47B5}" dt="2023-10-24T07:15:25.129" v="24" actId="207"/>
          <ac:graphicFrameMkLst>
            <pc:docMk/>
            <pc:sldMk cId="2146697651" sldId="577"/>
            <ac:graphicFrameMk id="5" creationId="{A0775FA9-E060-374C-690D-26206041F22A}"/>
          </ac:graphicFrameMkLst>
        </pc:graphicFrameChg>
      </pc:sldChg>
      <pc:sldChg chg="modSp add mod">
        <pc:chgData name="Aysha Mohammed Al-Doseri" userId="59fb3fbc-cf96-415b-b034-0bea52782a7d" providerId="ADAL" clId="{F390CB59-D72D-4F11-A210-2E4FFCBE47B5}" dt="2023-10-24T07:16:04.476" v="33" actId="207"/>
        <pc:sldMkLst>
          <pc:docMk/>
          <pc:sldMk cId="2180027484" sldId="578"/>
        </pc:sldMkLst>
        <pc:graphicFrameChg chg="modGraphic">
          <ac:chgData name="Aysha Mohammed Al-Doseri" userId="59fb3fbc-cf96-415b-b034-0bea52782a7d" providerId="ADAL" clId="{F390CB59-D72D-4F11-A210-2E4FFCBE47B5}" dt="2023-10-24T07:15:51.481" v="30" actId="207"/>
          <ac:graphicFrameMkLst>
            <pc:docMk/>
            <pc:sldMk cId="2180027484" sldId="578"/>
            <ac:graphicFrameMk id="4" creationId="{6F8BAC1C-CAC7-5DFE-B047-1107DBC5AC3E}"/>
          </ac:graphicFrameMkLst>
        </pc:graphicFrameChg>
        <pc:graphicFrameChg chg="modGraphic">
          <ac:chgData name="Aysha Mohammed Al-Doseri" userId="59fb3fbc-cf96-415b-b034-0bea52782a7d" providerId="ADAL" clId="{F390CB59-D72D-4F11-A210-2E4FFCBE47B5}" dt="2023-10-24T07:16:04.476" v="33" actId="207"/>
          <ac:graphicFrameMkLst>
            <pc:docMk/>
            <pc:sldMk cId="2180027484" sldId="578"/>
            <ac:graphicFrameMk id="5" creationId="{5B3B07CD-484D-2D42-85AB-E5DC7354B2B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F:\F\BTEA@\BtEa\IVS%202023\Data%20request%20for%20Estimating%20Inbound%20Tourism%20Jan-Jun%20202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Sheet10!$K$11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Sheet10!$J$12:$J$17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Sheet10!$K$12:$K$17</c:f>
              <c:numCache>
                <c:formatCode>#,##0,\ "K"</c:formatCode>
                <c:ptCount val="6"/>
                <c:pt idx="0">
                  <c:v>560310.83880042098</c:v>
                </c:pt>
                <c:pt idx="1">
                  <c:v>390915.94541048387</c:v>
                </c:pt>
                <c:pt idx="2">
                  <c:v>701330.15140351339</c:v>
                </c:pt>
                <c:pt idx="3">
                  <c:v>476956.19355176919</c:v>
                </c:pt>
                <c:pt idx="4">
                  <c:v>898401.10280359071</c:v>
                </c:pt>
                <c:pt idx="5">
                  <c:v>902921.97254923824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78-48C5-9695-6C985CB01F17}"/>
            </c:ext>
          </c:extLst>
        </c:ser>
        <c:ser>
          <c:idx val="1"/>
          <c:order val="1"/>
          <c:tx>
            <c:strRef>
              <c:f>Sheet10!$L$11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Sheet10!$J$12:$J$17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</c:strCache>
            </c:strRef>
          </c:cat>
          <c:val>
            <c:numRef>
              <c:f>Sheet10!$L$12:$L$17</c:f>
              <c:numCache>
                <c:formatCode>#,##0,\ "K"</c:formatCode>
                <c:ptCount val="6"/>
                <c:pt idx="0">
                  <c:v>964525.81487317733</c:v>
                </c:pt>
                <c:pt idx="1">
                  <c:v>922790.09586609434</c:v>
                </c:pt>
                <c:pt idx="2">
                  <c:v>935397.61673322914</c:v>
                </c:pt>
                <c:pt idx="3">
                  <c:v>933587.61123970605</c:v>
                </c:pt>
                <c:pt idx="4">
                  <c:v>1053989.2142073463</c:v>
                </c:pt>
                <c:pt idx="5">
                  <c:v>1120245.709763905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78-48C5-9695-6C985CB01F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7090447"/>
        <c:axId val="1441853791"/>
      </c:barChart>
      <c:catAx>
        <c:axId val="14470904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3791"/>
        <c:crosses val="autoZero"/>
        <c:auto val="1"/>
        <c:lblAlgn val="ctr"/>
        <c:lblOffset val="100"/>
        <c:noMultiLvlLbl val="0"/>
      </c:catAx>
      <c:valAx>
        <c:axId val="1441853791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1447090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64950591653755"/>
          <c:y val="0.91792859827602924"/>
          <c:w val="0.25837375044933103"/>
          <c:h val="6.50435372550456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9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  <a:t>التغير خلال الفترة يناير- يونيو </a:t>
            </a:r>
            <a:br>
              <a:rPr lang="ar-SA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</a:br>
            <a:r>
              <a:rPr lang="en-US" sz="1400" b="1" i="0" u="none" strike="noStrike" kern="1200" spc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</a:rPr>
              <a:t>H/H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39C5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44F4-432A-99CA-4EDF9709283C}"/>
              </c:ext>
            </c:extLst>
          </c:dPt>
          <c:dPt>
            <c:idx val="1"/>
            <c:invertIfNegative val="0"/>
            <c:bubble3D val="0"/>
            <c:spPr>
              <a:solidFill>
                <a:schemeClr val="tx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F4-432A-99CA-4EDF9709283C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F4-432A-99CA-4EDF9709283C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F4-432A-99CA-4EDF970928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Sheet10!$K$22:$L$22</c:f>
              <c:strCache>
                <c:ptCount val="2"/>
                <c:pt idx="0">
                  <c:v>Jan-Jun 2022</c:v>
                </c:pt>
                <c:pt idx="1">
                  <c:v>Jan-Jun 2023</c:v>
                </c:pt>
              </c:strCache>
            </c:strRef>
          </c:cat>
          <c:val>
            <c:numRef>
              <c:f>Sheet10!$K$23:$L$23</c:f>
              <c:numCache>
                <c:formatCode>#,##0.0,,\ "M"</c:formatCode>
                <c:ptCount val="2"/>
                <c:pt idx="0">
                  <c:v>3930836.2045190162</c:v>
                </c:pt>
                <c:pt idx="1">
                  <c:v>5930536.0626834584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F4-432A-99CA-4EDF970928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4675023"/>
        <c:axId val="1441876831"/>
      </c:barChart>
      <c:catAx>
        <c:axId val="1384675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76831"/>
        <c:crosses val="autoZero"/>
        <c:auto val="1"/>
        <c:lblAlgn val="ctr"/>
        <c:lblOffset val="100"/>
        <c:noMultiLvlLbl val="0"/>
      </c:catAx>
      <c:valAx>
        <c:axId val="1441876831"/>
        <c:scaling>
          <c:orientation val="minMax"/>
        </c:scaling>
        <c:delete val="1"/>
        <c:axPos val="l"/>
        <c:numFmt formatCode="#,##0.0,,\ &quot;M&quot;" sourceLinked="1"/>
        <c:majorTickMark val="none"/>
        <c:minorTickMark val="none"/>
        <c:tickLblPos val="nextTo"/>
        <c:crossAx val="1384675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dirty="0">
                <a:latin typeface="+mn-lt"/>
              </a:rPr>
              <a:t>التغير</a:t>
            </a:r>
            <a:r>
              <a:rPr lang="ar-SA" sz="1400" b="1" baseline="0" dirty="0">
                <a:latin typeface="+mn-lt"/>
              </a:rPr>
              <a:t> الربعي </a:t>
            </a:r>
            <a:br>
              <a:rPr lang="ar-SA" sz="1400" b="1" baseline="0" dirty="0">
                <a:latin typeface="+mn-lt"/>
              </a:rPr>
            </a:br>
            <a:r>
              <a:rPr lang="en-US" sz="1400" b="1" baseline="0" dirty="0">
                <a:latin typeface="+mn-lt"/>
              </a:rPr>
              <a:t>Q/Q</a:t>
            </a:r>
            <a:endParaRPr lang="en-US" sz="1400" b="1" dirty="0">
              <a:latin typeface="+mn-lt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1700145004190131E-2"/>
          <c:y val="0.15080354774958915"/>
          <c:w val="0.9565997099916197"/>
          <c:h val="0.676153445828908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Sheet10!$K$19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Sheet10!$J$20:$J$21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Sheet10!$K$20:$K$21</c:f>
              <c:numCache>
                <c:formatCode>#,##0.0,,\ "M"</c:formatCode>
                <c:ptCount val="2"/>
                <c:pt idx="0">
                  <c:v>1652556.9356144182</c:v>
                </c:pt>
                <c:pt idx="1">
                  <c:v>2278279.268904598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E3-4B3C-AB8C-46FAEBA24463}"/>
            </c:ext>
          </c:extLst>
        </c:ser>
        <c:ser>
          <c:idx val="1"/>
          <c:order val="1"/>
          <c:tx>
            <c:strRef>
              <c:f>Sheet10!$L$19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Sheet10!$J$20:$J$21</c:f>
              <c:strCache>
                <c:ptCount val="2"/>
                <c:pt idx="0">
                  <c:v>Q1</c:v>
                </c:pt>
                <c:pt idx="1">
                  <c:v>Q2</c:v>
                </c:pt>
              </c:strCache>
            </c:strRef>
          </c:cat>
          <c:val>
            <c:numRef>
              <c:f>Sheet10!$L$20:$L$21</c:f>
              <c:numCache>
                <c:formatCode>#,##0.0,,\ "M"</c:formatCode>
                <c:ptCount val="2"/>
                <c:pt idx="0">
                  <c:v>2822713.5274725007</c:v>
                </c:pt>
                <c:pt idx="1">
                  <c:v>3107822.5352109578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E3-4B3C-AB8C-46FAEBA244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1264432"/>
        <c:axId val="1441850431"/>
      </c:barChart>
      <c:catAx>
        <c:axId val="751264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0431"/>
        <c:crosses val="autoZero"/>
        <c:auto val="1"/>
        <c:lblAlgn val="ctr"/>
        <c:lblOffset val="100"/>
        <c:noMultiLvlLbl val="0"/>
      </c:catAx>
      <c:valAx>
        <c:axId val="1441850431"/>
        <c:scaling>
          <c:orientation val="minMax"/>
        </c:scaling>
        <c:delete val="1"/>
        <c:axPos val="l"/>
        <c:numFmt formatCode="#,##0.0,,\ &quot;M&quot;" sourceLinked="1"/>
        <c:majorTickMark val="none"/>
        <c:minorTickMark val="none"/>
        <c:tickLblPos val="nextTo"/>
        <c:crossAx val="751264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042200335676545"/>
          <c:y val="0.90265951596252902"/>
          <c:w val="0.42616444112029911"/>
          <c:h val="7.7144648037200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الربع</a:t>
            </a:r>
            <a:r>
              <a:rPr lang="ar-SA" baseline="0" dirty="0"/>
              <a:t> الأول </a:t>
            </a:r>
            <a:r>
              <a:rPr lang="en-US" baseline="0" dirty="0"/>
              <a:t>Q1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48591673473074"/>
          <c:y val="0.15563675785142866"/>
          <c:w val="0.83188053593570799"/>
          <c:h val="0.691247090974280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Sheet10!$K$27</c:f>
              <c:strCache>
                <c:ptCount val="1"/>
                <c:pt idx="0">
                  <c:v>Q1- 2022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Sheet10!$L$26:$N$26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Sheet10!$L$27:$N$27</c:f>
              <c:numCache>
                <c:formatCode>#,##0,\ "K"</c:formatCode>
                <c:ptCount val="3"/>
                <c:pt idx="0">
                  <c:v>1483688.9404208253</c:v>
                </c:pt>
                <c:pt idx="1">
                  <c:v>166060.99519359297</c:v>
                </c:pt>
                <c:pt idx="2">
                  <c:v>2807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30-41C5-80F8-D87CA796E973}"/>
            </c:ext>
          </c:extLst>
        </c:ser>
        <c:ser>
          <c:idx val="1"/>
          <c:order val="1"/>
          <c:tx>
            <c:strRef>
              <c:f>Sheet10!$K$28</c:f>
              <c:strCache>
                <c:ptCount val="1"/>
                <c:pt idx="0">
                  <c:v>Q1- 2023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Sheet10!$L$26:$N$26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Sheet10!$L$28:$N$28</c:f>
              <c:numCache>
                <c:formatCode>#,##0,\ "K"</c:formatCode>
                <c:ptCount val="3"/>
                <c:pt idx="0">
                  <c:v>2552147.0289331977</c:v>
                </c:pt>
                <c:pt idx="1">
                  <c:v>253476.49853930328</c:v>
                </c:pt>
                <c:pt idx="2">
                  <c:v>17090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30-41C5-80F8-D87CA796E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50773023"/>
        <c:axId val="1625252799"/>
      </c:barChart>
      <c:catAx>
        <c:axId val="14507730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5252799"/>
        <c:crosses val="autoZero"/>
        <c:auto val="1"/>
        <c:lblAlgn val="ctr"/>
        <c:lblOffset val="100"/>
        <c:noMultiLvlLbl val="0"/>
      </c:catAx>
      <c:valAx>
        <c:axId val="1625252799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1450773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النصف</a:t>
            </a:r>
            <a:r>
              <a:rPr lang="ar-SA" baseline="0" dirty="0"/>
              <a:t> الأول </a:t>
            </a:r>
            <a:r>
              <a:rPr lang="en-US" baseline="0" dirty="0"/>
              <a:t>Jan-Jun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Sheet10!$K$36</c:f>
              <c:strCache>
                <c:ptCount val="1"/>
                <c:pt idx="0">
                  <c:v>Jan-Jun 2022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Sheet10!$L$35:$N$35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Sheet10!$L$36:$N$36</c:f>
              <c:numCache>
                <c:formatCode>#,##0,\ "K"</c:formatCode>
                <c:ptCount val="3"/>
                <c:pt idx="0">
                  <c:v>3549037.0486755073</c:v>
                </c:pt>
                <c:pt idx="1">
                  <c:v>373518.15584350907</c:v>
                </c:pt>
                <c:pt idx="2">
                  <c:v>8281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F-4B06-940C-F6995ACB0A68}"/>
            </c:ext>
          </c:extLst>
        </c:ser>
        <c:ser>
          <c:idx val="1"/>
          <c:order val="1"/>
          <c:tx>
            <c:strRef>
              <c:f>Sheet10!$K$37</c:f>
              <c:strCache>
                <c:ptCount val="1"/>
                <c:pt idx="0">
                  <c:v>Jan-Jun 2023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Sheet10!$L$35:$N$35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Sheet10!$L$37:$N$37</c:f>
              <c:numCache>
                <c:formatCode>#,##0,\ "K"</c:formatCode>
                <c:ptCount val="3"/>
                <c:pt idx="0">
                  <c:v>5414667.3193142675</c:v>
                </c:pt>
                <c:pt idx="1">
                  <c:v>495556.7433691902</c:v>
                </c:pt>
                <c:pt idx="2">
                  <c:v>20312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7F-4B06-940C-F6995ACB0A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18"/>
        <c:axId val="981457808"/>
        <c:axId val="349406943"/>
      </c:barChart>
      <c:catAx>
        <c:axId val="981457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406943"/>
        <c:crosses val="autoZero"/>
        <c:auto val="1"/>
        <c:lblAlgn val="ctr"/>
        <c:lblOffset val="100"/>
        <c:noMultiLvlLbl val="0"/>
      </c:catAx>
      <c:valAx>
        <c:axId val="349406943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98145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rtl="1">
              <a:defRPr sz="156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dirty="0"/>
              <a:t>الربع</a:t>
            </a:r>
            <a:r>
              <a:rPr lang="ar-SA" baseline="0" dirty="0"/>
              <a:t> الثاني </a:t>
            </a:r>
            <a:r>
              <a:rPr lang="en-US" baseline="0" dirty="0"/>
              <a:t>Q2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1">
            <a:defRPr sz="156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743611550994109"/>
          <c:y val="0.14966108027075936"/>
          <c:w val="0.83653117607838212"/>
          <c:h val="0.697222768554949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Sheet10!$K$32</c:f>
              <c:strCache>
                <c:ptCount val="1"/>
                <c:pt idx="0">
                  <c:v>Q2- 2022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Sheet10!$L$31:$N$31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Sheet10!$L$32:$N$32</c:f>
              <c:numCache>
                <c:formatCode>#,##0,\ "K"</c:formatCode>
                <c:ptCount val="3"/>
                <c:pt idx="0">
                  <c:v>2065348.108254682</c:v>
                </c:pt>
                <c:pt idx="1">
                  <c:v>207457.1606499161</c:v>
                </c:pt>
                <c:pt idx="2">
                  <c:v>5474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A9-4DAA-A8F5-F2A32BE23FB4}"/>
            </c:ext>
          </c:extLst>
        </c:ser>
        <c:ser>
          <c:idx val="1"/>
          <c:order val="1"/>
          <c:tx>
            <c:strRef>
              <c:f>Sheet10!$K$33</c:f>
              <c:strCache>
                <c:ptCount val="1"/>
                <c:pt idx="0">
                  <c:v>Q2- 2023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Sheet10!$L$31:$N$31</c:f>
              <c:strCache>
                <c:ptCount val="3"/>
                <c:pt idx="0">
                  <c:v> Land </c:v>
                </c:pt>
                <c:pt idx="1">
                  <c:v> Air </c:v>
                </c:pt>
                <c:pt idx="2">
                  <c:v> Sea </c:v>
                </c:pt>
              </c:strCache>
            </c:strRef>
          </c:cat>
          <c:val>
            <c:numRef>
              <c:f>Sheet10!$L$33:$N$33</c:f>
              <c:numCache>
                <c:formatCode>#,##0,\ "K"</c:formatCode>
                <c:ptCount val="3"/>
                <c:pt idx="0">
                  <c:v>2862520.2903810702</c:v>
                </c:pt>
                <c:pt idx="1">
                  <c:v>242080.24482988691</c:v>
                </c:pt>
                <c:pt idx="2">
                  <c:v>3222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A9-4DAA-A8F5-F2A32BE23FB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94796352"/>
        <c:axId val="1441854751"/>
      </c:barChart>
      <c:catAx>
        <c:axId val="994796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1854751"/>
        <c:crosses val="autoZero"/>
        <c:auto val="1"/>
        <c:lblAlgn val="ctr"/>
        <c:lblOffset val="100"/>
        <c:noMultiLvlLbl val="0"/>
      </c:catAx>
      <c:valAx>
        <c:axId val="1441854751"/>
        <c:scaling>
          <c:orientation val="minMax"/>
        </c:scaling>
        <c:delete val="1"/>
        <c:axPos val="l"/>
        <c:numFmt formatCode="#,##0,\ &quot;K&quot;" sourceLinked="1"/>
        <c:majorTickMark val="none"/>
        <c:minorTickMark val="none"/>
        <c:tickLblPos val="nextTo"/>
        <c:crossAx val="994796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 sz="1300" b="1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defRPr>
            </a:pPr>
            <a:r>
              <a:rPr lang="ar-SA" b="1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</a:t>
            </a:r>
            <a:r>
              <a:rPr lang="ar-SA" b="1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الرحلات </a:t>
            </a:r>
            <a:r>
              <a:rPr lang="en-US" b="1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Trip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58150683158209E-2"/>
          <c:y val="0.27575578989978361"/>
          <c:w val="0.71223998867276772"/>
          <c:h val="0.6202924044491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Sheet1!$R$2</c:f>
              <c:strCache>
                <c:ptCount val="1"/>
                <c:pt idx="0">
                  <c:v> زوار اليوم الواحد 
Same-day Visitors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D5B4E3C-9471-4B8D-BD8B-735085CE0EB4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(54%)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597-406A-8E7B-9504C2070A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405929E1-E381-45A9-A832-CBC5B20D2911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(54%)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597-406A-8E7B-9504C2070A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Sheet1!$S$1:$T$1</c:f>
              <c:strCache>
                <c:ptCount val="2"/>
                <c:pt idx="0">
                  <c:v>Q1 2022</c:v>
                </c:pt>
                <c:pt idx="1">
                  <c:v>Q1 2023</c:v>
                </c:pt>
              </c:strCache>
            </c:strRef>
          </c:cat>
          <c:val>
            <c:numRef>
              <c:f>Sheet1!$S$2:$T$2</c:f>
              <c:numCache>
                <c:formatCode>#,##0</c:formatCode>
                <c:ptCount val="2"/>
                <c:pt idx="0">
                  <c:v>894255</c:v>
                </c:pt>
                <c:pt idx="1">
                  <c:v>1527467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97-406A-8E7B-9504C2070ADE}"/>
            </c:ext>
          </c:extLst>
        </c:ser>
        <c:ser>
          <c:idx val="1"/>
          <c:order val="1"/>
          <c:tx>
            <c:strRef>
              <c:f>Sheet1!$R$3</c:f>
              <c:strCache>
                <c:ptCount val="1"/>
                <c:pt idx="0">
                  <c:v> زوار المبيت (السياح)
Overnight Visitors (Tourists)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CFFA706D-CC43-4463-B416-615E94DC8137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(46%)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597-406A-8E7B-9504C2070AD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1B038C-73DA-4F5B-8A5F-1DD67B2AA032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(46%)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597-406A-8E7B-9504C2070AD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Sheet1!$S$1:$T$1</c:f>
              <c:strCache>
                <c:ptCount val="2"/>
                <c:pt idx="0">
                  <c:v>Q1 2022</c:v>
                </c:pt>
                <c:pt idx="1">
                  <c:v>Q1 2023</c:v>
                </c:pt>
              </c:strCache>
            </c:strRef>
          </c:cat>
          <c:val>
            <c:numRef>
              <c:f>Sheet1!$S$3:$T$3</c:f>
              <c:numCache>
                <c:formatCode>#,##0</c:formatCode>
                <c:ptCount val="2"/>
                <c:pt idx="0">
                  <c:v>758302</c:v>
                </c:pt>
                <c:pt idx="1">
                  <c:v>1295247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97-406A-8E7B-9504C2070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overlap val="100"/>
        <c:axId val="965548720"/>
        <c:axId val="932971632"/>
      </c:barChart>
      <c:catAx>
        <c:axId val="9655487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2971632"/>
        <c:crosses val="autoZero"/>
        <c:auto val="1"/>
        <c:lblAlgn val="ctr"/>
        <c:lblOffset val="100"/>
        <c:noMultiLvlLbl val="0"/>
      </c:catAx>
      <c:valAx>
        <c:axId val="93297163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65548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0363058605420012"/>
          <c:y val="0.13249874245847137"/>
          <c:w val="0.18692992984523785"/>
          <c:h val="0.806398133183321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 rtl="1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الرحلات </a:t>
            </a:r>
            <a:r>
              <a:rPr lang="en-US" sz="14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Trip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7277810792518858E-2"/>
          <c:y val="0.25089795323203645"/>
          <c:w val="0.72248695917727268"/>
          <c:h val="0.6451715856946452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Sheet1!$R$11</c:f>
              <c:strCache>
                <c:ptCount val="1"/>
                <c:pt idx="0">
                  <c:v> زوار اليوم الواحد 
Same-day Visitors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8F659CD3-EFCF-48FD-8DD8-92278A607779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(63%)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DE1-4BF4-B18E-D7E8FF22D4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92C0EE31-A0E6-4781-80F7-CEB23A210E16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(58%)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DE1-4BF4-B18E-D7E8FF22D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Sheet1!$S$10:$T$10</c:f>
              <c:strCache>
                <c:ptCount val="2"/>
                <c:pt idx="0">
                  <c:v>Q2 2022</c:v>
                </c:pt>
                <c:pt idx="1">
                  <c:v>Q2 2023</c:v>
                </c:pt>
              </c:strCache>
            </c:strRef>
          </c:cat>
          <c:val>
            <c:numRef>
              <c:f>Sheet1!$S$11:$T$11</c:f>
              <c:numCache>
                <c:formatCode>#,##0</c:formatCode>
                <c:ptCount val="2"/>
                <c:pt idx="0">
                  <c:v>1446072</c:v>
                </c:pt>
                <c:pt idx="1">
                  <c:v>1814065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E1-4BF4-B18E-D7E8FF22D4EC}"/>
            </c:ext>
          </c:extLst>
        </c:ser>
        <c:ser>
          <c:idx val="1"/>
          <c:order val="1"/>
          <c:tx>
            <c:strRef>
              <c:f>Sheet1!$R$12</c:f>
              <c:strCache>
                <c:ptCount val="1"/>
                <c:pt idx="0">
                  <c:v> زوار المبيت (السياح)
Overnight Visitors (Tourists)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3846E91-E8DC-45D8-B495-4A163006C0BC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(37%)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DE1-4BF4-B18E-D7E8FF22D4E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5131CDF-8B57-4D37-9557-F252D9C745A4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(42%)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DE1-4BF4-B18E-D7E8FF22D4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Sheet1!$S$10:$T$10</c:f>
              <c:strCache>
                <c:ptCount val="2"/>
                <c:pt idx="0">
                  <c:v>Q2 2022</c:v>
                </c:pt>
                <c:pt idx="1">
                  <c:v>Q2 2023</c:v>
                </c:pt>
              </c:strCache>
            </c:strRef>
          </c:cat>
          <c:val>
            <c:numRef>
              <c:f>Sheet1!$S$12:$T$12</c:f>
              <c:numCache>
                <c:formatCode>#,##0</c:formatCode>
                <c:ptCount val="2"/>
                <c:pt idx="0">
                  <c:v>832207</c:v>
                </c:pt>
                <c:pt idx="1">
                  <c:v>1293758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E1-4BF4-B18E-D7E8FF22D4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943960272"/>
        <c:axId val="1629466960"/>
      </c:barChart>
      <c:catAx>
        <c:axId val="9439602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466960"/>
        <c:crosses val="autoZero"/>
        <c:auto val="1"/>
        <c:lblAlgn val="ctr"/>
        <c:lblOffset val="100"/>
        <c:noMultiLvlLbl val="0"/>
      </c:catAx>
      <c:valAx>
        <c:axId val="162946696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3960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SA" sz="14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الرحلات </a:t>
            </a:r>
            <a:r>
              <a:rPr lang="en-US" sz="14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Trip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683776556232358"/>
          <c:y val="0.24144972949809845"/>
          <c:w val="0.69292710757853382"/>
          <c:h val="0.654619809428583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Sheet1!$Q$21</c:f>
              <c:strCache>
                <c:ptCount val="1"/>
                <c:pt idx="0">
                  <c:v> زوار اليوم الواحد 
Same-day Visitors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24738DF-8E55-4A53-9C55-026A70EC97F8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(56%)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9A5-41BD-8E53-E34D6864A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E10BD35-565E-4330-B2F2-F3939AA8FE39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(60%)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9A5-41BD-8E53-E34D6864A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Sheet1!$R$20:$S$20</c:f>
              <c:strCache>
                <c:ptCount val="2"/>
                <c:pt idx="0">
                  <c:v>Jan-Jun 2022</c:v>
                </c:pt>
                <c:pt idx="1">
                  <c:v>Jan-Jun 2023</c:v>
                </c:pt>
              </c:strCache>
            </c:strRef>
          </c:cat>
          <c:val>
            <c:numRef>
              <c:f>Sheet1!$R$21:$S$21</c:f>
              <c:numCache>
                <c:formatCode>#,##0</c:formatCode>
                <c:ptCount val="2"/>
                <c:pt idx="0">
                  <c:v>2340327</c:v>
                </c:pt>
                <c:pt idx="1">
                  <c:v>3341532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9A5-41BD-8E53-E34D6864AE36}"/>
            </c:ext>
          </c:extLst>
        </c:ser>
        <c:ser>
          <c:idx val="1"/>
          <c:order val="1"/>
          <c:tx>
            <c:strRef>
              <c:f>Sheet1!$Q$22</c:f>
              <c:strCache>
                <c:ptCount val="1"/>
                <c:pt idx="0">
                  <c:v> زوار المبيت (السياح)
Overnight Visitors (Tourists)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A56AB88-30AC-4507-B7CB-0C61635A7312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(44%)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9A5-41BD-8E53-E34D6864AE3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31E0FDF-411C-434B-A63D-446C81EFD212}" type="VALUE">
                      <a:rPr lang="en-US"/>
                      <a:pPr/>
                      <a:t>[VALUE]</a:t>
                    </a:fld>
                    <a:endParaRPr lang="en-US"/>
                  </a:p>
                  <a:p>
                    <a:r>
                      <a:rPr lang="en-US"/>
                      <a:t>(40%)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9A5-41BD-8E53-E34D6864AE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Sheet1!$R$20:$S$20</c:f>
              <c:strCache>
                <c:ptCount val="2"/>
                <c:pt idx="0">
                  <c:v>Jan-Jun 2022</c:v>
                </c:pt>
                <c:pt idx="1">
                  <c:v>Jan-Jun 2023</c:v>
                </c:pt>
              </c:strCache>
            </c:strRef>
          </c:cat>
          <c:val>
            <c:numRef>
              <c:f>Sheet1!$R$22:$S$22</c:f>
              <c:numCache>
                <c:formatCode>#,##0</c:formatCode>
                <c:ptCount val="2"/>
                <c:pt idx="0">
                  <c:v>1590509</c:v>
                </c:pt>
                <c:pt idx="1">
                  <c:v>2589005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9A5-41BD-8E53-E34D6864AE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"/>
        <c:overlap val="100"/>
        <c:axId val="943963520"/>
        <c:axId val="1629471280"/>
      </c:barChart>
      <c:catAx>
        <c:axId val="94396352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471280"/>
        <c:crosses val="autoZero"/>
        <c:auto val="1"/>
        <c:lblAlgn val="ctr"/>
        <c:lblOffset val="100"/>
        <c:noMultiLvlLbl val="0"/>
      </c:catAx>
      <c:valAx>
        <c:axId val="1629471280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94396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solidFill>
        <a:schemeClr val="bg1">
          <a:lumMod val="85000"/>
        </a:schemeClr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BF742-7515-4687-A5ED-8D0729B4747B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DAED2-8A8A-4921-AC6A-EAFA8804AA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78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837AD-39E9-4178-9763-3F7D61C2F7ED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FE7B0-A392-4518-A29F-19043B1F8B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40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FE7B0-A392-4518-A29F-19043B1F8BA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9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3742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043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0FE7B0-A392-4518-A29F-19043B1F8BA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2621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20748"/>
            <a:ext cx="12192000" cy="4571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1A43C29-CA6D-46F4-877E-F80CC5A4DE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42" y="76201"/>
            <a:ext cx="1913749" cy="390440"/>
          </a:xfrm>
          <a:prstGeom prst="rect">
            <a:avLst/>
          </a:prstGeom>
        </p:spPr>
      </p:pic>
      <p:grpSp>
        <p:nvGrpSpPr>
          <p:cNvPr id="8" name="Group 7"/>
          <p:cNvGrpSpPr/>
          <p:nvPr userDrawn="1"/>
        </p:nvGrpSpPr>
        <p:grpSpPr>
          <a:xfrm flipH="1">
            <a:off x="1905000" y="62080"/>
            <a:ext cx="10287000" cy="460800"/>
            <a:chOff x="0" y="62080"/>
            <a:chExt cx="7217230" cy="460800"/>
          </a:xfrm>
        </p:grpSpPr>
        <p:sp>
          <p:nvSpPr>
            <p:cNvPr id="9" name="Freeform 8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grpSp>
        <p:nvGrpSpPr>
          <p:cNvPr id="14" name="Group 13"/>
          <p:cNvGrpSpPr/>
          <p:nvPr userDrawn="1"/>
        </p:nvGrpSpPr>
        <p:grpSpPr>
          <a:xfrm flipH="1">
            <a:off x="0" y="2740496"/>
            <a:ext cx="12192000" cy="1450504"/>
            <a:chOff x="0" y="2740496"/>
            <a:chExt cx="9144000" cy="1450504"/>
          </a:xfrm>
        </p:grpSpPr>
        <p:grpSp>
          <p:nvGrpSpPr>
            <p:cNvPr id="8" name="Group 7"/>
            <p:cNvGrpSpPr/>
            <p:nvPr userDrawn="1"/>
          </p:nvGrpSpPr>
          <p:grpSpPr>
            <a:xfrm>
              <a:off x="1219200" y="2743200"/>
              <a:ext cx="7924800" cy="1447800"/>
              <a:chOff x="1219200" y="2364904"/>
              <a:chExt cx="7924800" cy="144780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219200" y="2364904"/>
                <a:ext cx="7924800" cy="1447800"/>
              </a:xfrm>
              <a:prstGeom prst="rect">
                <a:avLst/>
              </a:prstGeom>
              <a:solidFill>
                <a:srgbClr val="A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4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245834" y="2397712"/>
                <a:ext cx="78486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  <p:grpSp>
          <p:nvGrpSpPr>
            <p:cNvPr id="11" name="Group 10"/>
            <p:cNvGrpSpPr/>
            <p:nvPr userDrawn="1"/>
          </p:nvGrpSpPr>
          <p:grpSpPr>
            <a:xfrm>
              <a:off x="0" y="2740496"/>
              <a:ext cx="1219200" cy="1450504"/>
              <a:chOff x="0" y="2362200"/>
              <a:chExt cx="1219200" cy="1450504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362200"/>
                <a:ext cx="1219200" cy="1450504"/>
              </a:xfrm>
              <a:prstGeom prst="rect">
                <a:avLst/>
              </a:prstGeom>
              <a:solidFill>
                <a:srgbClr val="DFD6B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BH" sz="1800" dirty="0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38100" y="2397712"/>
                <a:ext cx="1143000" cy="381000"/>
              </a:xfrm>
              <a:prstGeom prst="rect">
                <a:avLst/>
              </a:prstGeom>
              <a:gradFill>
                <a:gsLst>
                  <a:gs pos="0">
                    <a:schemeClr val="bg1">
                      <a:alpha val="81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cs typeface="+mj-cs"/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2192001" cy="60932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24-Oct-2023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 flipH="1">
            <a:off x="2569027" y="62080"/>
            <a:ext cx="9622973" cy="460800"/>
            <a:chOff x="0" y="62080"/>
            <a:chExt cx="7217230" cy="460800"/>
          </a:xfrm>
        </p:grpSpPr>
        <p:sp>
          <p:nvSpPr>
            <p:cNvPr id="12" name="Freeform 11"/>
            <p:cNvSpPr/>
            <p:nvPr userDrawn="1"/>
          </p:nvSpPr>
          <p:spPr>
            <a:xfrm flipH="1">
              <a:off x="457200" y="62080"/>
              <a:ext cx="6760030" cy="460800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solidFill>
              <a:srgbClr val="C6B47C"/>
            </a:soli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r>
                <a:rPr lang="ar-BH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0" y="62080"/>
              <a:ext cx="457200" cy="4608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  <p:sp>
          <p:nvSpPr>
            <p:cNvPr id="14" name="Freeform 13"/>
            <p:cNvSpPr/>
            <p:nvPr userDrawn="1"/>
          </p:nvSpPr>
          <p:spPr>
            <a:xfrm flipH="1">
              <a:off x="457200" y="82547"/>
              <a:ext cx="6705600" cy="105304"/>
            </a:xfrm>
            <a:custGeom>
              <a:avLst/>
              <a:gdLst>
                <a:gd name="connsiteX0" fmla="*/ 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304800 w 6705600"/>
                <a:gd name="connsiteY0" fmla="*/ 0 h 459904"/>
                <a:gd name="connsiteX1" fmla="*/ 6705600 w 6705600"/>
                <a:gd name="connsiteY1" fmla="*/ 0 h 459904"/>
                <a:gd name="connsiteX2" fmla="*/ 6705600 w 6705600"/>
                <a:gd name="connsiteY2" fmla="*/ 459904 h 459904"/>
                <a:gd name="connsiteX3" fmla="*/ 0 w 6705600"/>
                <a:gd name="connsiteY3" fmla="*/ 459904 h 459904"/>
                <a:gd name="connsiteX4" fmla="*/ 304800 w 67056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  <a:gd name="connsiteX0" fmla="*/ 457200 w 6858000"/>
                <a:gd name="connsiteY0" fmla="*/ 0 h 459904"/>
                <a:gd name="connsiteX1" fmla="*/ 6858000 w 6858000"/>
                <a:gd name="connsiteY1" fmla="*/ 0 h 459904"/>
                <a:gd name="connsiteX2" fmla="*/ 6858000 w 6858000"/>
                <a:gd name="connsiteY2" fmla="*/ 459904 h 459904"/>
                <a:gd name="connsiteX3" fmla="*/ 0 w 6858000"/>
                <a:gd name="connsiteY3" fmla="*/ 459904 h 459904"/>
                <a:gd name="connsiteX4" fmla="*/ 457200 w 6858000"/>
                <a:gd name="connsiteY4" fmla="*/ 0 h 459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58000" h="459904">
                  <a:moveTo>
                    <a:pt x="457200" y="0"/>
                  </a:moveTo>
                  <a:lnTo>
                    <a:pt x="6858000" y="0"/>
                  </a:lnTo>
                  <a:lnTo>
                    <a:pt x="6858000" y="459904"/>
                  </a:lnTo>
                  <a:lnTo>
                    <a:pt x="0" y="459904"/>
                  </a:lnTo>
                  <a:cubicBezTo>
                    <a:pt x="308429" y="328374"/>
                    <a:pt x="290286" y="109758"/>
                    <a:pt x="457200" y="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rtl="1"/>
              <a:endPara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0" y="79014"/>
              <a:ext cx="457200" cy="117304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sz="1800" dirty="0"/>
            </a:p>
          </p:txBody>
        </p:sp>
      </p:grp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64" y="0"/>
            <a:ext cx="2824485" cy="5654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3048001"/>
            <a:ext cx="12192000" cy="1433411"/>
            <a:chOff x="0" y="2362200"/>
            <a:chExt cx="1219200" cy="1450504"/>
          </a:xfrm>
        </p:grpSpPr>
        <p:sp>
          <p:nvSpPr>
            <p:cNvPr id="7" name="Rectangle 6"/>
            <p:cNvSpPr/>
            <p:nvPr/>
          </p:nvSpPr>
          <p:spPr>
            <a:xfrm>
              <a:off x="0" y="2362200"/>
              <a:ext cx="1219200" cy="1450504"/>
            </a:xfrm>
            <a:prstGeom prst="rect">
              <a:avLst/>
            </a:prstGeom>
            <a:solidFill>
              <a:srgbClr val="A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BH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126" y="2397068"/>
              <a:ext cx="1209541" cy="381000"/>
            </a:xfrm>
            <a:prstGeom prst="rect">
              <a:avLst/>
            </a:prstGeom>
            <a:gradFill>
              <a:gsLst>
                <a:gs pos="0">
                  <a:schemeClr val="bg1">
                    <a:alpha val="81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+mj-cs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0" y="4370772"/>
            <a:ext cx="12192000" cy="98180"/>
          </a:xfrm>
          <a:prstGeom prst="rect">
            <a:avLst/>
          </a:prstGeom>
          <a:solidFill>
            <a:srgbClr val="DFD6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BH" dirty="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A73F341-838C-4ABC-852F-5407E64C9E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17416"/>
            <a:ext cx="6400800" cy="32019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4ADFCD1-3E7E-4A3D-A3EB-228570F8C76A}"/>
              </a:ext>
            </a:extLst>
          </p:cNvPr>
          <p:cNvSpPr txBox="1"/>
          <p:nvPr/>
        </p:nvSpPr>
        <p:spPr>
          <a:xfrm>
            <a:off x="1905000" y="3126574"/>
            <a:ext cx="80772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يناير- يونيو</a:t>
            </a:r>
            <a:r>
              <a:rPr lang="en-US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lang="ar-SA" sz="20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</a:t>
            </a:r>
            <a:endParaRPr kumimoji="0" lang="ar-SA" sz="18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Jan - Jun 2023</a:t>
            </a:r>
            <a:endParaRPr kumimoji="0" lang="ar-SA" sz="18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1392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DE389-D2D0-308F-D38B-4BB1D372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74638"/>
            <a:ext cx="9601200" cy="411162"/>
          </a:xfrm>
        </p:spPr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</a:t>
            </a:r>
            <a:r>
              <a:rPr lang="ar-SA" sz="24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الرحلة، يناير- يونيو</a:t>
            </a:r>
            <a: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2023</a:t>
            </a:r>
            <a:b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ea typeface="+mn-ea"/>
                <a:cs typeface="Sakkal Majalla" panose="02000000000000000000" pitchFamily="2" charset="-78"/>
              </a:rPr>
              <a:t>Inbound Visitors by Trip Type,  Jan-Jun 2023</a:t>
            </a:r>
            <a:endParaRPr lang="en-US" sz="2400" dirty="0">
              <a:solidFill>
                <a:srgbClr val="AC000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F8BAC1C-CAC7-5DFE-B047-1107DBC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9922"/>
              </p:ext>
            </p:extLst>
          </p:nvPr>
        </p:nvGraphicFramePr>
        <p:xfrm>
          <a:off x="6705599" y="3731136"/>
          <a:ext cx="5044645" cy="30039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06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10238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97850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يناير- يونيو</a:t>
                      </a:r>
                    </a:p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Jan-Jun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يناير- يونيو</a:t>
                      </a:r>
                    </a:p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Jan-Jun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7353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Same-day Visitors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43%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3,341,532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2,340,327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اليوم الواحد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7353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Daily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67.9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71.6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اليومي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73536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226,755,449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167,534,373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3B07CD-484D-2D42-85AB-E5DC7354B2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221643"/>
              </p:ext>
            </p:extLst>
          </p:nvPr>
        </p:nvGraphicFramePr>
        <p:xfrm>
          <a:off x="295563" y="3731491"/>
          <a:ext cx="5727341" cy="2951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5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991633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997393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985873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287991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30729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يناير- يونيو</a:t>
                      </a:r>
                    </a:p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Jan-Jun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يناير- يونيو</a:t>
                      </a:r>
                    </a:p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Jan-Jun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29798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Overnight Visitors (Tourists)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63%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2,589,005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1,590,509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المبيت (السياح)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37212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Length of Stay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3.7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مدة الإقامة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37212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Nights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54%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8,967,320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5,825,945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الليالي السياحية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978578"/>
                  </a:ext>
                </a:extLst>
              </a:tr>
              <a:tr h="37212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Night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-0.6%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77.7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78.1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في الليلة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  <a:tr h="372126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Tourist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-6%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269</a:t>
                      </a:r>
                      <a:endParaRPr lang="en-US" sz="1300" b="0" i="0" u="none" strike="noStrike" kern="120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286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إنفاق السائح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31531"/>
                  </a:ext>
                </a:extLst>
              </a:tr>
              <a:tr h="301679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53%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696,757,526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455,247,497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25683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ADE215D-67B3-376E-9B5E-FB9ADBCD9CCB}"/>
              </a:ext>
            </a:extLst>
          </p:cNvPr>
          <p:cNvGraphicFramePr>
            <a:graphicFrameLocks/>
          </p:cNvGraphicFramePr>
          <p:nvPr/>
        </p:nvGraphicFramePr>
        <p:xfrm>
          <a:off x="1554947" y="1233053"/>
          <a:ext cx="9692640" cy="1893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751C8AC-DD2D-A0C9-0D1F-26EAABD376EC}"/>
              </a:ext>
            </a:extLst>
          </p:cNvPr>
          <p:cNvSpPr txBox="1"/>
          <p:nvPr/>
        </p:nvSpPr>
        <p:spPr>
          <a:xfrm>
            <a:off x="6869190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اليوم الواحد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Same-day Visitors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820A8C-6625-FBAD-AF8B-4B63D074224B}"/>
              </a:ext>
            </a:extLst>
          </p:cNvPr>
          <p:cNvSpPr txBox="1"/>
          <p:nvPr/>
        </p:nvSpPr>
        <p:spPr>
          <a:xfrm>
            <a:off x="853611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المبيت (السياح)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Overnight Visitors (Tourists)</a:t>
            </a:r>
          </a:p>
        </p:txBody>
      </p:sp>
    </p:spTree>
    <p:extLst>
      <p:ext uri="{BB962C8B-B14F-4D97-AF65-F5344CB8AC3E}">
        <p14:creationId xmlns:p14="http://schemas.microsoft.com/office/powerpoint/2010/main" val="218002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الربع الأول 2023</a:t>
            </a:r>
            <a:b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Q1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02814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Q1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1,792,106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1,208,095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141%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227,491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377%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114,745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24,061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54,113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173%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88,524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32,460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52%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40,400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26,564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31,304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1248%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24,057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190%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22,065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7,619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16,490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197%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3,907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329%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9,960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2,323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128%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9,296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115%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89%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2,708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-6%</a:t>
                      </a:r>
                      <a:r>
                        <a:rPr lang="en-US" sz="1500" b="1" i="0" u="none" strike="noStrike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▼</a:t>
                      </a:r>
                      <a:endParaRPr lang="en-US" sz="1400" b="1" i="0" u="none" strike="noStrike">
                        <a:solidFill>
                          <a:srgbClr val="622C1F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170%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315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الربع الثاني 2023</a:t>
            </a:r>
            <a:b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Q2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892680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الربع الثاني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Q2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2,058,958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1,581,888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276,682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174,908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118,689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62,176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100,334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68,368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66,159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31,305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27,938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704%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3,194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14,747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11,610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10,829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6,428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8,795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7,117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7,284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3,920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106%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7,160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3,482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5,572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4,736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3,051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190%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388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2294F-CBD1-429B-BD79-60A182235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الجنسية يناير- يونيو 2023</a:t>
            </a:r>
            <a:b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Inbound Visitors by Nationality Jan- Jun 2023</a:t>
            </a:r>
            <a:endParaRPr kumimoji="0" lang="ar-SA" sz="20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D6EA95CC-D26C-297E-1FBB-4AB601EB8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95334"/>
              </p:ext>
            </p:extLst>
          </p:nvPr>
        </p:nvGraphicFramePr>
        <p:xfrm>
          <a:off x="332508" y="1259920"/>
          <a:ext cx="11478492" cy="545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7818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2130555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2119009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5886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Nationality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النسبي</a:t>
                      </a:r>
                      <a:endParaRPr lang="en-US" sz="16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ctr" rtl="0"/>
                      <a:r>
                        <a:rPr lang="ar-SA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% Change</a:t>
                      </a: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Jan- Jun</a:t>
                      </a:r>
                      <a:b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Jan- Jun</a:t>
                      </a:r>
                      <a:b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الجنسية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KSA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3,851,064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2,789,983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السعودية 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India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504,173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269,302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جمهوريه الهند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31853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Egypt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171%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233,434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86,237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مصر العربية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428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Pakistan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188,858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89,062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باكسـتان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12676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Kuwait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166,370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120,273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الكويت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047765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UK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77,414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57,868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المملكة المتحدة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52532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USA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59,241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46,418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الولايات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806911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Qatar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899%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49,754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4,979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قطر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1834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UAE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31,237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20,668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الإمارات العربية المتحدة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86443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Oman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109%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30,861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14,736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سلطنة عمان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44135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China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20,125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10,501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جمهورية الصين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83985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Germany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112%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8,147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المانيا الإتحادية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45549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Russia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176%</a:t>
                      </a:r>
                      <a:r>
                        <a:rPr lang="en-US" sz="1500" b="1" i="0" u="none" strike="noStrike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17,245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6,242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روسيا الاتحادية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795827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France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12,556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8,465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فرنسـا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930428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Turkey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12,280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6,190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تركيا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8620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Italy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11,078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6,032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إيطاليا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27459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Spain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5,903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3,821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اسـبانيـا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5781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Singapore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سنغافورة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05670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Israel 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1,479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اسرائيل </a:t>
                      </a:r>
                    </a:p>
                  </a:txBody>
                  <a:tcPr marL="9525" marR="9525" marT="9525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066244"/>
                  </a:ext>
                </a:extLst>
              </a:tr>
              <a:tr h="2423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Cyprus 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en-US" sz="1200" b="1" i="0" u="none" strike="noStrike" dirty="0">
                          <a:solidFill>
                            <a:srgbClr val="622C1F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  <a:r>
                        <a:rPr lang="en-US" sz="1500" b="1" i="0" u="none" strike="noStrike" dirty="0">
                          <a:solidFill>
                            <a:srgbClr val="00B05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▲</a:t>
                      </a:r>
                      <a:endParaRPr lang="en-US" sz="1200" b="1" i="0" u="none" strike="noStrike" dirty="0">
                        <a:solidFill>
                          <a:srgbClr val="622C1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ar-BH" sz="1400" b="1" i="0" u="none" strike="noStrike" dirty="0">
                          <a:solidFill>
                            <a:srgbClr val="622C1F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قبرص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836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7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EC607E-4F46-4A9B-8B39-3136F2D49641}"/>
              </a:ext>
            </a:extLst>
          </p:cNvPr>
          <p:cNvSpPr txBox="1"/>
          <p:nvPr/>
        </p:nvSpPr>
        <p:spPr>
          <a:xfrm>
            <a:off x="2836737" y="72854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  <a:r>
              <a:rPr kumimoji="0" lang="ar-BH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الأول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 - Q1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529F380D-216F-4969-A21B-1A4D3467D4F2}"/>
              </a:ext>
            </a:extLst>
          </p:cNvPr>
          <p:cNvSpPr txBox="1">
            <a:spLocks/>
          </p:cNvSpPr>
          <p:nvPr/>
        </p:nvSpPr>
        <p:spPr>
          <a:xfrm>
            <a:off x="6644693" y="4872158"/>
            <a:ext cx="1669130" cy="461665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متناسقة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9AA3182-4854-46BF-8222-5A6D97798AC1}"/>
              </a:ext>
            </a:extLst>
          </p:cNvPr>
          <p:cNvSpPr txBox="1">
            <a:spLocks/>
          </p:cNvSpPr>
          <p:nvPr/>
        </p:nvSpPr>
        <p:spPr>
          <a:xfrm>
            <a:off x="4209084" y="4465334"/>
            <a:ext cx="861774" cy="949726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 قابلة </a:t>
            </a:r>
          </a:p>
          <a:p>
            <a:pPr defTabSz="1219170">
              <a:defRPr/>
            </a:pPr>
            <a:r>
              <a:rPr lang="ar-SA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للمقارنة</a:t>
            </a:r>
            <a:endParaRPr lang="en-US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ECCD3392-A569-4077-A9B2-2949B0C0D33E}"/>
              </a:ext>
            </a:extLst>
          </p:cNvPr>
          <p:cNvSpPr txBox="1">
            <a:spLocks/>
          </p:cNvSpPr>
          <p:nvPr/>
        </p:nvSpPr>
        <p:spPr>
          <a:xfrm>
            <a:off x="6867777" y="2767865"/>
            <a:ext cx="461665" cy="944114"/>
          </a:xfrm>
          <a:prstGeom prst="rect">
            <a:avLst/>
          </a:prstGeom>
        </p:spPr>
        <p:txBody>
          <a:bodyPr vert="vert270" wrap="square" lIns="0" tIns="0" rIns="0" bIns="0" anchor="b">
            <a:sp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defTabSz="1219170">
              <a:spcBef>
                <a:spcPct val="20000"/>
              </a:spcBef>
              <a:defRPr/>
            </a:pPr>
            <a:r>
              <a:rPr lang="ar-SA" sz="3000" dirty="0">
                <a:solidFill>
                  <a:srgbClr val="FFFFFF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محدودة</a:t>
            </a:r>
            <a:endParaRPr lang="en-US" sz="3000" dirty="0">
              <a:solidFill>
                <a:srgbClr val="FFFFFF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3DCAFC5-6A9F-80F5-84AE-115E50DFC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88318"/>
              </p:ext>
            </p:extLst>
          </p:nvPr>
        </p:nvGraphicFramePr>
        <p:xfrm>
          <a:off x="304800" y="690569"/>
          <a:ext cx="11786640" cy="586757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38161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66752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88360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88360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37999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33933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الأول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51350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8490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-9%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3,219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1,918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1,936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3,521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58786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-12%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71%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2,823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1,653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1,691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3,191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61%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4,618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2,861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341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2,046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4,051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3.6 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3.8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62660"/>
                  </a:ext>
                </a:extLst>
              </a:tr>
              <a:tr h="670735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78.0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69.2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79.0</a:t>
                      </a: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498497"/>
                  </a:ext>
                </a:extLst>
              </a:tr>
              <a:tr h="751350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59%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292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607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721D5F3-DE5A-414F-BAD9-17E4C2E2FDEA}"/>
              </a:ext>
            </a:extLst>
          </p:cNvPr>
          <p:cNvSpPr txBox="1"/>
          <p:nvPr/>
        </p:nvSpPr>
        <p:spPr>
          <a:xfrm>
            <a:off x="2819400" y="762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</a:t>
            </a:r>
            <a:r>
              <a:rPr kumimoji="0" lang="ar-BH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- الربع الثاني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 - Q2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B1B7B47-DB85-53D3-AC45-E2660A944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06658"/>
              </p:ext>
            </p:extLst>
          </p:nvPr>
        </p:nvGraphicFramePr>
        <p:xfrm>
          <a:off x="304799" y="609600"/>
          <a:ext cx="11710443" cy="58971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1753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60502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81971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81971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22238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49191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الربع الثاني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Q2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85679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9106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35%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3,541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2,621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363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3,124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96821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3,108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2,278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254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2,783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41%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47%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4,349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2,965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3,091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200000"/>
                        </a:lnSpc>
                      </a:pPr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-3%</a:t>
                      </a:r>
                    </a:p>
                  </a:txBody>
                  <a:tcPr marL="9525" marR="9525" marT="9525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5.6</a:t>
                      </a:r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3.6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3.7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4.2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3.5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96595"/>
                  </a:ext>
                </a:extLst>
              </a:tr>
              <a:tr h="675404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75.0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61.5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2000" b="1" kern="1200" dirty="0">
                          <a:solidFill>
                            <a:srgbClr val="1C1C1C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73.2</a:t>
                      </a:r>
                    </a:p>
                  </a:txBody>
                  <a:tcPr marL="4233" marR="4233" marT="4233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113731"/>
                  </a:ext>
                </a:extLst>
              </a:tr>
              <a:tr h="78567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26%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39%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461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331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365</a:t>
                      </a:r>
                    </a:p>
                  </a:txBody>
                  <a:tcPr marL="0" marR="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07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1125"/>
            <a:ext cx="8534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المؤشرات السياحية الرئيسة- </a:t>
            </a:r>
            <a:r>
              <a:rPr lang="ar-SA" sz="1600" b="1" spc="56" dirty="0">
                <a:solidFill>
                  <a:prstClr val="white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يناير- يونيو</a:t>
            </a: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2023</a:t>
            </a:r>
            <a:endParaRPr kumimoji="0" lang="en-US" sz="16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DIN Next LT Arabic" charset="0"/>
              <a:cs typeface="Sakkal Majalla" panose="02000000000000000000" pitchFamily="2" charset="-78"/>
            </a:endParaRP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 </a:t>
            </a:r>
            <a:r>
              <a:rPr kumimoji="0" lang="en-US" sz="1600" b="1" i="0" u="none" strike="noStrike" kern="1200" cap="none" spc="56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DIN Next LT Arabic" charset="0"/>
                <a:cs typeface="Sakkal Majalla" panose="02000000000000000000" pitchFamily="2" charset="-78"/>
              </a:rPr>
              <a:t>Key Tourism Indicators- Jan- Jun 2023</a:t>
            </a:r>
            <a:endParaRPr kumimoji="0" lang="ar-SA" sz="1600" b="1" i="0" u="none" strike="noStrike" kern="1200" cap="none" spc="56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sp>
        <p:nvSpPr>
          <p:cNvPr id="17" name="object 33">
            <a:extLst>
              <a:ext uri="{FF2B5EF4-FFF2-40B4-BE49-F238E27FC236}">
                <a16:creationId xmlns:a16="http://schemas.microsoft.com/office/drawing/2014/main" id="{970A0E23-0B3F-4F7F-AD28-0E79B2384E3D}"/>
              </a:ext>
            </a:extLst>
          </p:cNvPr>
          <p:cNvSpPr/>
          <p:nvPr/>
        </p:nvSpPr>
        <p:spPr>
          <a:xfrm>
            <a:off x="3980455" y="2116735"/>
            <a:ext cx="2049806" cy="397865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090" y="1101102"/>
                </a:lnTo>
                <a:lnTo>
                  <a:pt x="1894090" y="281444"/>
                </a:lnTo>
                <a:lnTo>
                  <a:pt x="1889693" y="118734"/>
                </a:lnTo>
                <a:lnTo>
                  <a:pt x="1858911" y="35180"/>
                </a:lnTo>
                <a:lnTo>
                  <a:pt x="1775361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object 29">
            <a:extLst>
              <a:ext uri="{FF2B5EF4-FFF2-40B4-BE49-F238E27FC236}">
                <a16:creationId xmlns:a16="http://schemas.microsoft.com/office/drawing/2014/main" id="{2E13B7F1-5603-4EC0-91B8-5477FE0FFF4E}"/>
              </a:ext>
            </a:extLst>
          </p:cNvPr>
          <p:cNvSpPr/>
          <p:nvPr/>
        </p:nvSpPr>
        <p:spPr>
          <a:xfrm>
            <a:off x="6460522" y="2135589"/>
            <a:ext cx="1894205" cy="379011"/>
          </a:xfrm>
          <a:custGeom>
            <a:avLst/>
            <a:gdLst/>
            <a:ahLst/>
            <a:cxnLst/>
            <a:rect l="l" t="t" r="r" b="b"/>
            <a:pathLst>
              <a:path w="1894204" h="1101725">
                <a:moveTo>
                  <a:pt x="1612658" y="0"/>
                </a:moveTo>
                <a:lnTo>
                  <a:pt x="0" y="0"/>
                </a:lnTo>
                <a:lnTo>
                  <a:pt x="0" y="819658"/>
                </a:lnTo>
                <a:lnTo>
                  <a:pt x="4397" y="982368"/>
                </a:lnTo>
                <a:lnTo>
                  <a:pt x="35180" y="1065922"/>
                </a:lnTo>
                <a:lnTo>
                  <a:pt x="118734" y="1096705"/>
                </a:lnTo>
                <a:lnTo>
                  <a:pt x="281444" y="1101102"/>
                </a:lnTo>
                <a:lnTo>
                  <a:pt x="1894103" y="1101102"/>
                </a:lnTo>
                <a:lnTo>
                  <a:pt x="1894103" y="281444"/>
                </a:lnTo>
                <a:lnTo>
                  <a:pt x="1889705" y="118734"/>
                </a:lnTo>
                <a:lnTo>
                  <a:pt x="1858922" y="35180"/>
                </a:lnTo>
                <a:lnTo>
                  <a:pt x="1775368" y="4397"/>
                </a:lnTo>
                <a:lnTo>
                  <a:pt x="1612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323C0A-2F99-FDD7-EF91-67F9A7A28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9541345"/>
              </p:ext>
            </p:extLst>
          </p:nvPr>
        </p:nvGraphicFramePr>
        <p:xfrm>
          <a:off x="152400" y="636833"/>
          <a:ext cx="11914682" cy="59321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65734">
                  <a:extLst>
                    <a:ext uri="{9D8B030D-6E8A-4147-A177-3AD203B41FA5}">
                      <a16:colId xmlns:a16="http://schemas.microsoft.com/office/drawing/2014/main" val="1594852569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827612103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3767372663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098067276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1681397738"/>
                    </a:ext>
                  </a:extLst>
                </a:gridCol>
                <a:gridCol w="977254">
                  <a:extLst>
                    <a:ext uri="{9D8B030D-6E8A-4147-A177-3AD203B41FA5}">
                      <a16:colId xmlns:a16="http://schemas.microsoft.com/office/drawing/2014/main" val="2221701532"/>
                    </a:ext>
                  </a:extLst>
                </a:gridCol>
                <a:gridCol w="999097">
                  <a:extLst>
                    <a:ext uri="{9D8B030D-6E8A-4147-A177-3AD203B41FA5}">
                      <a16:colId xmlns:a16="http://schemas.microsoft.com/office/drawing/2014/main" val="1049491515"/>
                    </a:ext>
                  </a:extLst>
                </a:gridCol>
                <a:gridCol w="999097">
                  <a:extLst>
                    <a:ext uri="{9D8B030D-6E8A-4147-A177-3AD203B41FA5}">
                      <a16:colId xmlns:a16="http://schemas.microsoft.com/office/drawing/2014/main" val="1529733328"/>
                    </a:ext>
                  </a:extLst>
                </a:gridCol>
                <a:gridCol w="2464484">
                  <a:extLst>
                    <a:ext uri="{9D8B030D-6E8A-4147-A177-3AD203B41FA5}">
                      <a16:colId xmlns:a16="http://schemas.microsoft.com/office/drawing/2014/main" val="433340966"/>
                    </a:ext>
                  </a:extLst>
                </a:gridCol>
              </a:tblGrid>
              <a:tr h="335173"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يناير- يونيو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Jan- Jun 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609585" rtl="1" eaLnBrk="1" latinLnBrk="0" hangingPunct="1"/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66896"/>
                  </a:ext>
                </a:extLst>
              </a:tr>
              <a:tr h="754139">
                <a:tc vMerge="1">
                  <a:txBody>
                    <a:bodyPr/>
                    <a:lstStyle/>
                    <a:p>
                      <a:pPr algn="ctr" rtl="0"/>
                      <a:r>
                        <a:rPr lang="en-US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Indicator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التغير  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Change</a:t>
                      </a:r>
                      <a:r>
                        <a:rPr lang="ar-SA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2021/ 2022</a:t>
                      </a: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2023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2022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2021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2020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latinLnBrk="0" hangingPunct="1"/>
                      <a:r>
                        <a:rPr lang="en-US" sz="1800" b="1" kern="120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2019</a:t>
                      </a:r>
                      <a:endParaRPr lang="ar-SA" sz="1800" b="1" kern="1200" dirty="0">
                        <a:solidFill>
                          <a:schemeClr val="lt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AC00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المؤشر</a:t>
                      </a:r>
                      <a:endParaRPr lang="en-US" sz="1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8054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273398"/>
                  </a:ext>
                </a:extLst>
              </a:tr>
              <a:tr h="873307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International Arrivals 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Bahrainis)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6,761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4,539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1,983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6,645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المسافرين القادمين 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ألف)</a:t>
                      </a:r>
                    </a:p>
                    <a:p>
                      <a:pPr marL="0" marR="0" lvl="0" indent="0" algn="ctr" defTabSz="609585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البحرينيين)</a:t>
                      </a:r>
                      <a:endParaRPr lang="en-US" sz="140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7620" marR="7620" marT="762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47623"/>
                  </a:ext>
                </a:extLst>
              </a:tr>
              <a:tr h="1061381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Inbound Tourism Flows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(excl. residents in Bahrain &amp; arrivals for non-tourism purposes)</a:t>
                      </a:r>
                      <a:endParaRPr lang="ar-SA" sz="1050" b="0" kern="1200" dirty="0">
                        <a:solidFill>
                          <a:srgbClr val="C0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5,931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3,931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5,974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الزوار الوافدين لأغراض سياحية</a:t>
                      </a: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(باستثناء المقيمين في البحرين </a:t>
                      </a:r>
                      <a:r>
                        <a:rPr lang="ar-BH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SA" sz="1100" b="0" kern="1200" dirty="0">
                          <a:solidFill>
                            <a:srgbClr val="C0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القادمين لأغراض غير سياحية)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291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Overnights</a:t>
                      </a:r>
                      <a:endParaRPr lang="ar-SA" sz="1800" b="1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(thousand)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8,967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5,826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2,198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7,142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عدد الليالي السياحية 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(ألف)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02426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Length of Stay</a:t>
                      </a:r>
                      <a:endParaRPr lang="ar-SA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(tourist/night)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-5%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3.7</a:t>
                      </a: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متوسط مدة الإقامة للسائح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(ليلة/ سائح)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145626"/>
                  </a:ext>
                </a:extLst>
              </a:tr>
              <a:tr h="661943">
                <a:tc>
                  <a:txBody>
                    <a:bodyPr/>
                    <a:lstStyle/>
                    <a:p>
                      <a:pPr marL="0" marR="0" lvl="0" indent="0" algn="ctr" defTabSz="60958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Average Daily Expenditure Per Visitor 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(BD)</a:t>
                      </a: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-3%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-1%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</a:t>
                      </a:r>
                    </a:p>
                  </a:txBody>
                  <a:tcPr marL="0" marR="0" marT="0" marB="0"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الانفاق اليومي للزائر</a:t>
                      </a:r>
                    </a:p>
                    <a:p>
                      <a:pPr algn="ctr" rtl="1"/>
                      <a:r>
                        <a:rPr lang="ar-SA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(دينار بحريني)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305887"/>
                  </a:ext>
                </a:extLst>
              </a:tr>
              <a:tr h="754139">
                <a:tc>
                  <a:txBody>
                    <a:bodyPr/>
                    <a:lstStyle/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Total Inbound Tourism  Receipts</a:t>
                      </a:r>
                    </a:p>
                    <a:p>
                      <a:pPr marL="0" marR="0" algn="ctr" defTabSz="609585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(million BD)</a:t>
                      </a: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843</a:t>
                      </a: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إجمالي إيرادات السياحة الوافدة</a:t>
                      </a:r>
                    </a:p>
                    <a:p>
                      <a:pPr marL="0" marR="0" algn="ctr" defTabSz="609585" rtl="1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0" kern="1200" dirty="0">
                          <a:solidFill>
                            <a:schemeClr val="dk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(مليون دينار)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931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24569"/>
            <a:ext cx="64944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الشهري في أعداد الزوار الوافدين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يناير- يونيو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Monthly Change in Inbound Visitors Jan- Jun 2023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1DFB1DF-30A6-CDD9-ADD2-A32B977057F6}"/>
              </a:ext>
            </a:extLst>
          </p:cNvPr>
          <p:cNvGrpSpPr/>
          <p:nvPr/>
        </p:nvGrpSpPr>
        <p:grpSpPr>
          <a:xfrm>
            <a:off x="614870" y="1524000"/>
            <a:ext cx="11208329" cy="4475018"/>
            <a:chOff x="669635" y="1427018"/>
            <a:chExt cx="11208329" cy="4475018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8AA11351-5B81-9EF7-2760-B6DED6E80BE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66523514"/>
                </p:ext>
              </p:extLst>
            </p:nvPr>
          </p:nvGraphicFramePr>
          <p:xfrm>
            <a:off x="669635" y="1427018"/>
            <a:ext cx="11208329" cy="447501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F34C0D2-EB4E-4537-E82D-56B85704DF53}"/>
                </a:ext>
              </a:extLst>
            </p:cNvPr>
            <p:cNvGrpSpPr/>
            <p:nvPr/>
          </p:nvGrpSpPr>
          <p:grpSpPr>
            <a:xfrm>
              <a:off x="1400654" y="1490666"/>
              <a:ext cx="491877" cy="376052"/>
              <a:chOff x="7564562" y="4867632"/>
              <a:chExt cx="322144" cy="376052"/>
            </a:xfrm>
          </p:grpSpPr>
          <p:sp>
            <p:nvSpPr>
              <p:cNvPr id="23" name="object 30">
                <a:extLst>
                  <a:ext uri="{FF2B5EF4-FFF2-40B4-BE49-F238E27FC236}">
                    <a16:creationId xmlns:a16="http://schemas.microsoft.com/office/drawing/2014/main" id="{041AFC01-A290-F5BF-9C14-CAFABB7E1982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+72%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4" name="object 25">
                <a:extLst>
                  <a:ext uri="{FF2B5EF4-FFF2-40B4-BE49-F238E27FC236}">
                    <a16:creationId xmlns:a16="http://schemas.microsoft.com/office/drawing/2014/main" id="{4779C497-2A1B-AFEF-FB29-D4A7E7A8B201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AFA0AA8-AD6E-201C-8101-81A56AE65B9D}"/>
                </a:ext>
              </a:extLst>
            </p:cNvPr>
            <p:cNvGrpSpPr/>
            <p:nvPr/>
          </p:nvGrpSpPr>
          <p:grpSpPr>
            <a:xfrm>
              <a:off x="3209641" y="1490666"/>
              <a:ext cx="580968" cy="376052"/>
              <a:chOff x="7506214" y="4867632"/>
              <a:chExt cx="380492" cy="376052"/>
            </a:xfrm>
          </p:grpSpPr>
          <p:sp>
            <p:nvSpPr>
              <p:cNvPr id="21" name="object 30">
                <a:extLst>
                  <a:ext uri="{FF2B5EF4-FFF2-40B4-BE49-F238E27FC236}">
                    <a16:creationId xmlns:a16="http://schemas.microsoft.com/office/drawing/2014/main" id="{5372FC2F-5B4F-92A9-0451-55CC995BB904}"/>
                  </a:ext>
                </a:extLst>
              </p:cNvPr>
              <p:cNvSpPr txBox="1"/>
              <p:nvPr/>
            </p:nvSpPr>
            <p:spPr>
              <a:xfrm>
                <a:off x="7506214" y="5028240"/>
                <a:ext cx="380492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+136%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59747A87-AD2C-9EAE-0C68-C7D77113CE8C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0F7AFA7-7EBE-F600-3D68-D4699AF67DC0}"/>
                </a:ext>
              </a:extLst>
            </p:cNvPr>
            <p:cNvGrpSpPr/>
            <p:nvPr/>
          </p:nvGrpSpPr>
          <p:grpSpPr>
            <a:xfrm>
              <a:off x="5155235" y="1490666"/>
              <a:ext cx="491877" cy="376052"/>
              <a:chOff x="7564562" y="4867632"/>
              <a:chExt cx="322144" cy="376052"/>
            </a:xfrm>
          </p:grpSpPr>
          <p:sp>
            <p:nvSpPr>
              <p:cNvPr id="19" name="object 30">
                <a:extLst>
                  <a:ext uri="{FF2B5EF4-FFF2-40B4-BE49-F238E27FC236}">
                    <a16:creationId xmlns:a16="http://schemas.microsoft.com/office/drawing/2014/main" id="{AE5AE13B-887C-6771-6089-8E77E1F7C073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+33%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0" name="object 25">
                <a:extLst>
                  <a:ext uri="{FF2B5EF4-FFF2-40B4-BE49-F238E27FC236}">
                    <a16:creationId xmlns:a16="http://schemas.microsoft.com/office/drawing/2014/main" id="{4207D06C-5ED8-9C6D-BD03-7D6628A5D36E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BA5290E-0666-5611-E051-8F66501708EC}"/>
                </a:ext>
              </a:extLst>
            </p:cNvPr>
            <p:cNvGrpSpPr/>
            <p:nvPr/>
          </p:nvGrpSpPr>
          <p:grpSpPr>
            <a:xfrm>
              <a:off x="6765805" y="1490666"/>
              <a:ext cx="491877" cy="376052"/>
              <a:chOff x="7564562" y="4867632"/>
              <a:chExt cx="322144" cy="376052"/>
            </a:xfrm>
          </p:grpSpPr>
          <p:sp>
            <p:nvSpPr>
              <p:cNvPr id="17" name="object 30">
                <a:extLst>
                  <a:ext uri="{FF2B5EF4-FFF2-40B4-BE49-F238E27FC236}">
                    <a16:creationId xmlns:a16="http://schemas.microsoft.com/office/drawing/2014/main" id="{708679C6-E139-898D-7DA3-C4C390EEC0FB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+96%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8" name="object 25">
                <a:extLst>
                  <a:ext uri="{FF2B5EF4-FFF2-40B4-BE49-F238E27FC236}">
                    <a16:creationId xmlns:a16="http://schemas.microsoft.com/office/drawing/2014/main" id="{E7D6AC1C-F75F-CDD3-1CB5-3997A6261227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45D178D-EC85-C94F-1776-213058342618}"/>
                </a:ext>
              </a:extLst>
            </p:cNvPr>
            <p:cNvGrpSpPr/>
            <p:nvPr/>
          </p:nvGrpSpPr>
          <p:grpSpPr>
            <a:xfrm>
              <a:off x="8493066" y="1490666"/>
              <a:ext cx="491877" cy="376052"/>
              <a:chOff x="7564562" y="4867632"/>
              <a:chExt cx="322144" cy="376052"/>
            </a:xfrm>
          </p:grpSpPr>
          <p:sp>
            <p:nvSpPr>
              <p:cNvPr id="15" name="object 30">
                <a:extLst>
                  <a:ext uri="{FF2B5EF4-FFF2-40B4-BE49-F238E27FC236}">
                    <a16:creationId xmlns:a16="http://schemas.microsoft.com/office/drawing/2014/main" id="{131AB90F-730E-BBA1-260E-00CBCB4E0E0A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+17%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6" name="object 25">
                <a:extLst>
                  <a:ext uri="{FF2B5EF4-FFF2-40B4-BE49-F238E27FC236}">
                    <a16:creationId xmlns:a16="http://schemas.microsoft.com/office/drawing/2014/main" id="{28EEE4D6-AF3E-BB3A-64F9-4EE0440801EF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53882ED-5F12-D978-35AF-B1F2D2080F06}"/>
                </a:ext>
              </a:extLst>
            </p:cNvPr>
            <p:cNvGrpSpPr/>
            <p:nvPr/>
          </p:nvGrpSpPr>
          <p:grpSpPr>
            <a:xfrm>
              <a:off x="10240248" y="1463248"/>
              <a:ext cx="491877" cy="376052"/>
              <a:chOff x="7564562" y="4867632"/>
              <a:chExt cx="322144" cy="376052"/>
            </a:xfrm>
          </p:grpSpPr>
          <p:sp>
            <p:nvSpPr>
              <p:cNvPr id="13" name="object 30">
                <a:extLst>
                  <a:ext uri="{FF2B5EF4-FFF2-40B4-BE49-F238E27FC236}">
                    <a16:creationId xmlns:a16="http://schemas.microsoft.com/office/drawing/2014/main" id="{6F3C5165-DB3A-9749-2F40-BDED2B995815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+24%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4" name="object 25">
                <a:extLst>
                  <a:ext uri="{FF2B5EF4-FFF2-40B4-BE49-F238E27FC236}">
                    <a16:creationId xmlns:a16="http://schemas.microsoft.com/office/drawing/2014/main" id="{102C6D2A-9800-503B-0AED-9552A98E9EDF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254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1800" y="624569"/>
            <a:ext cx="649447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</a:t>
            </a:r>
            <a:r>
              <a:rPr lang="ar-SA" sz="2000" b="1" spc="56" dirty="0">
                <a:solidFill>
                  <a:srgbClr val="AC0000"/>
                </a:solidFill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الربعي</a:t>
            </a:r>
            <a:r>
              <a:rPr kumimoji="0" lang="ar-SA" sz="20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 في أعداد الزوار الوافدين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Quarterly Change in Inbound Visitors 2023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89ECE83-6D7A-BF58-AC74-43DAF083A187}"/>
              </a:ext>
            </a:extLst>
          </p:cNvPr>
          <p:cNvGrpSpPr/>
          <p:nvPr/>
        </p:nvGrpSpPr>
        <p:grpSpPr>
          <a:xfrm>
            <a:off x="7180270" y="1524000"/>
            <a:ext cx="4572000" cy="4505954"/>
            <a:chOff x="7104110" y="1339436"/>
            <a:chExt cx="4572000" cy="4505954"/>
          </a:xfrm>
        </p:grpSpPr>
        <p:graphicFrame>
          <p:nvGraphicFramePr>
            <p:cNvPr id="4" name="Chart 3">
              <a:extLst>
                <a:ext uri="{FF2B5EF4-FFF2-40B4-BE49-F238E27FC236}">
                  <a16:creationId xmlns:a16="http://schemas.microsoft.com/office/drawing/2014/main" id="{9028726F-F20A-A0E8-E74E-FED3C521B27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94344123"/>
                </p:ext>
              </p:extLst>
            </p:nvPr>
          </p:nvGraphicFramePr>
          <p:xfrm>
            <a:off x="7104110" y="1339436"/>
            <a:ext cx="4572000" cy="450595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62DFC64C-84E8-7CBE-CF8F-C73C4E4CAD19}"/>
                </a:ext>
              </a:extLst>
            </p:cNvPr>
            <p:cNvCxnSpPr/>
            <p:nvPr/>
          </p:nvCxnSpPr>
          <p:spPr>
            <a:xfrm flipV="1">
              <a:off x="8599055" y="2253673"/>
              <a:ext cx="1551709" cy="946727"/>
            </a:xfrm>
            <a:prstGeom prst="straightConnector1">
              <a:avLst/>
            </a:prstGeom>
            <a:ln w="76200"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3524AE7-12EF-6AD7-5196-1756BCD374D1}"/>
                </a:ext>
              </a:extLst>
            </p:cNvPr>
            <p:cNvGrpSpPr/>
            <p:nvPr/>
          </p:nvGrpSpPr>
          <p:grpSpPr>
            <a:xfrm>
              <a:off x="9218165" y="2032788"/>
              <a:ext cx="491877" cy="376052"/>
              <a:chOff x="7564562" y="4867632"/>
              <a:chExt cx="322144" cy="376052"/>
            </a:xfrm>
          </p:grpSpPr>
          <p:sp>
            <p:nvSpPr>
              <p:cNvPr id="27" name="object 30">
                <a:extLst>
                  <a:ext uri="{FF2B5EF4-FFF2-40B4-BE49-F238E27FC236}">
                    <a16:creationId xmlns:a16="http://schemas.microsoft.com/office/drawing/2014/main" id="{A3B3CBF8-1A6C-2C89-E879-2F9BFD5D4EB9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+51%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8" name="object 25">
                <a:extLst>
                  <a:ext uri="{FF2B5EF4-FFF2-40B4-BE49-F238E27FC236}">
                    <a16:creationId xmlns:a16="http://schemas.microsoft.com/office/drawing/2014/main" id="{B8C26F2B-0C7A-38BC-1D3D-9CF3AEF8D3B7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8522591-273C-2A60-F66D-6E4DC08D6CB0}"/>
              </a:ext>
            </a:extLst>
          </p:cNvPr>
          <p:cNvGrpSpPr/>
          <p:nvPr/>
        </p:nvGrpSpPr>
        <p:grpSpPr>
          <a:xfrm>
            <a:off x="285959" y="1523999"/>
            <a:ext cx="6437745" cy="4505955"/>
            <a:chOff x="87746" y="1339436"/>
            <a:chExt cx="6437745" cy="4505955"/>
          </a:xfrm>
        </p:grpSpPr>
        <p:graphicFrame>
          <p:nvGraphicFramePr>
            <p:cNvPr id="30" name="Chart 29">
              <a:extLst>
                <a:ext uri="{FF2B5EF4-FFF2-40B4-BE49-F238E27FC236}">
                  <a16:creationId xmlns:a16="http://schemas.microsoft.com/office/drawing/2014/main" id="{521936F1-F037-C26D-7B5D-53CF4B8B324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14996895"/>
                </p:ext>
              </p:extLst>
            </p:nvPr>
          </p:nvGraphicFramePr>
          <p:xfrm>
            <a:off x="87746" y="1339436"/>
            <a:ext cx="6437745" cy="45059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763A09D5-C772-CFF7-06DF-9CA8B6BEABBB}"/>
                </a:ext>
              </a:extLst>
            </p:cNvPr>
            <p:cNvGrpSpPr/>
            <p:nvPr/>
          </p:nvGrpSpPr>
          <p:grpSpPr>
            <a:xfrm>
              <a:off x="1303672" y="1952484"/>
              <a:ext cx="491877" cy="376052"/>
              <a:chOff x="7564562" y="4867632"/>
              <a:chExt cx="322144" cy="376052"/>
            </a:xfrm>
          </p:grpSpPr>
          <p:sp>
            <p:nvSpPr>
              <p:cNvPr id="35" name="object 30">
                <a:extLst>
                  <a:ext uri="{FF2B5EF4-FFF2-40B4-BE49-F238E27FC236}">
                    <a16:creationId xmlns:a16="http://schemas.microsoft.com/office/drawing/2014/main" id="{82751562-A5B7-6DA9-2EB4-99FDAC0E1D3F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+71%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6" name="object 25">
                <a:extLst>
                  <a:ext uri="{FF2B5EF4-FFF2-40B4-BE49-F238E27FC236}">
                    <a16:creationId xmlns:a16="http://schemas.microsoft.com/office/drawing/2014/main" id="{01B767CF-D73B-8A7F-9DF0-8B455F1438F0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9036DBAB-FDE5-7F72-8B03-AE2E46D0ACDE}"/>
                </a:ext>
              </a:extLst>
            </p:cNvPr>
            <p:cNvGrpSpPr/>
            <p:nvPr/>
          </p:nvGrpSpPr>
          <p:grpSpPr>
            <a:xfrm>
              <a:off x="4203891" y="1952484"/>
              <a:ext cx="491877" cy="376052"/>
              <a:chOff x="7564562" y="4867632"/>
              <a:chExt cx="322144" cy="376052"/>
            </a:xfrm>
          </p:grpSpPr>
          <p:sp>
            <p:nvSpPr>
              <p:cNvPr id="33" name="object 30">
                <a:extLst>
                  <a:ext uri="{FF2B5EF4-FFF2-40B4-BE49-F238E27FC236}">
                    <a16:creationId xmlns:a16="http://schemas.microsoft.com/office/drawing/2014/main" id="{083CE402-8709-40C3-F6F7-BF50BCF8FA99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215444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400" b="1" dirty="0">
                    <a:solidFill>
                      <a:srgbClr val="00B050"/>
                    </a:solidFill>
                  </a:rPr>
                  <a:t>+36%</a:t>
                </a:r>
                <a:endParaRPr sz="14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4" name="object 25">
                <a:extLst>
                  <a:ext uri="{FF2B5EF4-FFF2-40B4-BE49-F238E27FC236}">
                    <a16:creationId xmlns:a16="http://schemas.microsoft.com/office/drawing/2014/main" id="{66CA91EB-F6DE-C314-B451-AF269A6BAA20}"/>
                  </a:ext>
                </a:extLst>
              </p:cNvPr>
              <p:cNvSpPr/>
              <p:nvPr/>
            </p:nvSpPr>
            <p:spPr>
              <a:xfrm>
                <a:off x="7640986" y="4867632"/>
                <a:ext cx="135927" cy="127994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0818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40510" y="80952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akkal Majalla" panose="02000000000000000000" pitchFamily="2" charset="-78"/>
                <a:ea typeface="DIN Next LT Arabic" charset="0"/>
                <a:cs typeface="Sakkal Majalla" panose="02000000000000000000" pitchFamily="2" charset="-78"/>
              </a:rPr>
              <a:t>التغير الربعي في أعداد الزوار الوافدين حسب وسيلة النقل 2023 </a:t>
            </a:r>
          </a:p>
          <a:p>
            <a:pPr marL="20365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56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DIN Next LT Arabic" charset="0"/>
                <a:cs typeface="Sakkal Majalla" panose="02000000000000000000" pitchFamily="2" charset="-78"/>
              </a:rPr>
              <a:t>Quarterly Change in Inbound Visitors by Mode of Transport 2023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F71777-586D-27E4-C432-7526204B7B8E}"/>
              </a:ext>
            </a:extLst>
          </p:cNvPr>
          <p:cNvGrpSpPr/>
          <p:nvPr/>
        </p:nvGrpSpPr>
        <p:grpSpPr>
          <a:xfrm>
            <a:off x="6404244" y="1237212"/>
            <a:ext cx="5671128" cy="2125282"/>
            <a:chOff x="138545" y="1303718"/>
            <a:chExt cx="5671128" cy="2125282"/>
          </a:xfrm>
        </p:grpSpPr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id="{926CC9D4-D92C-8AF7-A801-342003266BA2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59873262"/>
                </p:ext>
              </p:extLst>
            </p:nvPr>
          </p:nvGraphicFramePr>
          <p:xfrm>
            <a:off x="138545" y="1303718"/>
            <a:ext cx="5671128" cy="21252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1EE9448-48C3-AA25-01BF-475D82DA4FD1}"/>
                </a:ext>
              </a:extLst>
            </p:cNvPr>
            <p:cNvGrpSpPr/>
            <p:nvPr/>
          </p:nvGrpSpPr>
          <p:grpSpPr>
            <a:xfrm>
              <a:off x="1252872" y="1622322"/>
              <a:ext cx="491877" cy="339456"/>
              <a:chOff x="7564562" y="4873450"/>
              <a:chExt cx="322144" cy="339456"/>
            </a:xfrm>
          </p:grpSpPr>
          <p:sp>
            <p:nvSpPr>
              <p:cNvPr id="14" name="object 30">
                <a:extLst>
                  <a:ext uri="{FF2B5EF4-FFF2-40B4-BE49-F238E27FC236}">
                    <a16:creationId xmlns:a16="http://schemas.microsoft.com/office/drawing/2014/main" id="{DC4A2A25-C409-F7B2-C079-2FDDB87D5A52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+72%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5" name="object 25">
                <a:extLst>
                  <a:ext uri="{FF2B5EF4-FFF2-40B4-BE49-F238E27FC236}">
                    <a16:creationId xmlns:a16="http://schemas.microsoft.com/office/drawing/2014/main" id="{418EA2A2-F28E-661D-02B0-824F4F6E38A8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D4980A4-E609-96FC-284D-F60713FE7360}"/>
                </a:ext>
              </a:extLst>
            </p:cNvPr>
            <p:cNvGrpSpPr/>
            <p:nvPr/>
          </p:nvGrpSpPr>
          <p:grpSpPr>
            <a:xfrm>
              <a:off x="3037588" y="2319279"/>
              <a:ext cx="491877" cy="339456"/>
              <a:chOff x="7564562" y="4873450"/>
              <a:chExt cx="322144" cy="339456"/>
            </a:xfrm>
          </p:grpSpPr>
          <p:sp>
            <p:nvSpPr>
              <p:cNvPr id="12" name="object 30">
                <a:extLst>
                  <a:ext uri="{FF2B5EF4-FFF2-40B4-BE49-F238E27FC236}">
                    <a16:creationId xmlns:a16="http://schemas.microsoft.com/office/drawing/2014/main" id="{8476C2CD-0200-8EA0-B908-7EAEFA9D049A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3" name="object 25">
                <a:extLst>
                  <a:ext uri="{FF2B5EF4-FFF2-40B4-BE49-F238E27FC236}">
                    <a16:creationId xmlns:a16="http://schemas.microsoft.com/office/drawing/2014/main" id="{5E44136B-E8D1-2AC4-D8F7-5368EDDCFC3A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B5A1D0D-285B-9B4B-14F6-8597FA5FA7F9}"/>
                </a:ext>
              </a:extLst>
            </p:cNvPr>
            <p:cNvGrpSpPr/>
            <p:nvPr/>
          </p:nvGrpSpPr>
          <p:grpSpPr>
            <a:xfrm>
              <a:off x="4607770" y="2452562"/>
              <a:ext cx="638485" cy="334167"/>
              <a:chOff x="7564562" y="4878739"/>
              <a:chExt cx="322144" cy="334167"/>
            </a:xfrm>
          </p:grpSpPr>
          <p:sp>
            <p:nvSpPr>
              <p:cNvPr id="10" name="object 30">
                <a:extLst>
                  <a:ext uri="{FF2B5EF4-FFF2-40B4-BE49-F238E27FC236}">
                    <a16:creationId xmlns:a16="http://schemas.microsoft.com/office/drawing/2014/main" id="{CDE35B56-1579-603C-A6CD-D61BF209C42B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+509%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11" name="object 25">
                <a:extLst>
                  <a:ext uri="{FF2B5EF4-FFF2-40B4-BE49-F238E27FC236}">
                    <a16:creationId xmlns:a16="http://schemas.microsoft.com/office/drawing/2014/main" id="{ECE376D6-A46E-B8A5-CEFB-098645D57815}"/>
                  </a:ext>
                </a:extLst>
              </p:cNvPr>
              <p:cNvSpPr/>
              <p:nvPr/>
            </p:nvSpPr>
            <p:spPr>
              <a:xfrm>
                <a:off x="7652781" y="4878739"/>
                <a:ext cx="112336" cy="105780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276E6D-BD2B-4D14-60EF-4F237D47E033}"/>
              </a:ext>
            </a:extLst>
          </p:cNvPr>
          <p:cNvGrpSpPr/>
          <p:nvPr/>
        </p:nvGrpSpPr>
        <p:grpSpPr>
          <a:xfrm>
            <a:off x="2203932" y="3613373"/>
            <a:ext cx="7319818" cy="3011711"/>
            <a:chOff x="2184401" y="3657600"/>
            <a:chExt cx="7319818" cy="3011711"/>
          </a:xfrm>
        </p:grpSpPr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C6CDA197-0660-A6E3-D81F-B91DA3AE05D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60993669"/>
                </p:ext>
              </p:extLst>
            </p:nvPr>
          </p:nvGraphicFramePr>
          <p:xfrm>
            <a:off x="2184401" y="3657600"/>
            <a:ext cx="7319818" cy="30117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1D500DF-4444-F478-BBA5-95720B15A321}"/>
                </a:ext>
              </a:extLst>
            </p:cNvPr>
            <p:cNvGrpSpPr/>
            <p:nvPr/>
          </p:nvGrpSpPr>
          <p:grpSpPr>
            <a:xfrm>
              <a:off x="3936035" y="4135850"/>
              <a:ext cx="491877" cy="339456"/>
              <a:chOff x="7564562" y="4873450"/>
              <a:chExt cx="322144" cy="339456"/>
            </a:xfrm>
          </p:grpSpPr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0E2F99A7-90D8-4B1C-DA4E-D0E4378D51E0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+53%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38" name="object 25">
                <a:extLst>
                  <a:ext uri="{FF2B5EF4-FFF2-40B4-BE49-F238E27FC236}">
                    <a16:creationId xmlns:a16="http://schemas.microsoft.com/office/drawing/2014/main" id="{D4C5C680-31BC-C22C-D29C-4AB7E0823117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4D9CAD6-E9E6-1CC0-6333-3A0881848658}"/>
                </a:ext>
              </a:extLst>
            </p:cNvPr>
            <p:cNvGrpSpPr/>
            <p:nvPr/>
          </p:nvGrpSpPr>
          <p:grpSpPr>
            <a:xfrm>
              <a:off x="6158306" y="5520263"/>
              <a:ext cx="491877" cy="339456"/>
              <a:chOff x="7564562" y="4873450"/>
              <a:chExt cx="322144" cy="339456"/>
            </a:xfrm>
          </p:grpSpPr>
          <p:sp>
            <p:nvSpPr>
              <p:cNvPr id="23" name="object 30">
                <a:extLst>
                  <a:ext uri="{FF2B5EF4-FFF2-40B4-BE49-F238E27FC236}">
                    <a16:creationId xmlns:a16="http://schemas.microsoft.com/office/drawing/2014/main" id="{1F28359C-E1DD-37BB-E1FD-6763BB93B120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+33%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4" name="object 25">
                <a:extLst>
                  <a:ext uri="{FF2B5EF4-FFF2-40B4-BE49-F238E27FC236}">
                    <a16:creationId xmlns:a16="http://schemas.microsoft.com/office/drawing/2014/main" id="{6CDC6552-E26F-770B-7B15-104B6CBA09DF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E3D0B7B2-D4F1-E96D-3F17-7D4BF8D7D9AA}"/>
                </a:ext>
              </a:extLst>
            </p:cNvPr>
            <p:cNvGrpSpPr/>
            <p:nvPr/>
          </p:nvGrpSpPr>
          <p:grpSpPr>
            <a:xfrm>
              <a:off x="8112960" y="5600567"/>
              <a:ext cx="601539" cy="339456"/>
              <a:chOff x="7564562" y="4873450"/>
              <a:chExt cx="393965" cy="339456"/>
            </a:xfrm>
          </p:grpSpPr>
          <p:sp>
            <p:nvSpPr>
              <p:cNvPr id="21" name="object 30">
                <a:extLst>
                  <a:ext uri="{FF2B5EF4-FFF2-40B4-BE49-F238E27FC236}">
                    <a16:creationId xmlns:a16="http://schemas.microsoft.com/office/drawing/2014/main" id="{A52E57FB-B430-D573-3C0C-F47E63716DD3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93965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+145%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22" name="object 25">
                <a:extLst>
                  <a:ext uri="{FF2B5EF4-FFF2-40B4-BE49-F238E27FC236}">
                    <a16:creationId xmlns:a16="http://schemas.microsoft.com/office/drawing/2014/main" id="{7B604555-DB24-2324-283F-DBC8E3584D2D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F193F2C1-9E88-2D66-61C8-55DAAD6EB7F0}"/>
              </a:ext>
            </a:extLst>
          </p:cNvPr>
          <p:cNvGrpSpPr/>
          <p:nvPr/>
        </p:nvGrpSpPr>
        <p:grpSpPr>
          <a:xfrm>
            <a:off x="309165" y="1237212"/>
            <a:ext cx="5366326" cy="2125282"/>
            <a:chOff x="6650183" y="1303718"/>
            <a:chExt cx="5366326" cy="2125282"/>
          </a:xfrm>
        </p:grpSpPr>
        <p:graphicFrame>
          <p:nvGraphicFramePr>
            <p:cNvPr id="40" name="Chart 39">
              <a:extLst>
                <a:ext uri="{FF2B5EF4-FFF2-40B4-BE49-F238E27FC236}">
                  <a16:creationId xmlns:a16="http://schemas.microsoft.com/office/drawing/2014/main" id="{74D9D41C-79C7-C7DA-7293-7750A17691B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00912653"/>
                </p:ext>
              </p:extLst>
            </p:nvPr>
          </p:nvGraphicFramePr>
          <p:xfrm>
            <a:off x="6650183" y="1303718"/>
            <a:ext cx="5366326" cy="21252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D1E0875-DC75-CDC2-D5E9-6D7C19B6F4D6}"/>
                </a:ext>
              </a:extLst>
            </p:cNvPr>
            <p:cNvGrpSpPr/>
            <p:nvPr/>
          </p:nvGrpSpPr>
          <p:grpSpPr>
            <a:xfrm>
              <a:off x="7579612" y="1696213"/>
              <a:ext cx="491877" cy="339456"/>
              <a:chOff x="7564562" y="4873450"/>
              <a:chExt cx="322144" cy="339456"/>
            </a:xfrm>
          </p:grpSpPr>
          <p:sp>
            <p:nvSpPr>
              <p:cNvPr id="48" name="object 30">
                <a:extLst>
                  <a:ext uri="{FF2B5EF4-FFF2-40B4-BE49-F238E27FC236}">
                    <a16:creationId xmlns:a16="http://schemas.microsoft.com/office/drawing/2014/main" id="{C7F81C28-E79B-EF06-2D16-AF29D149A966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+39%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49" name="object 25">
                <a:extLst>
                  <a:ext uri="{FF2B5EF4-FFF2-40B4-BE49-F238E27FC236}">
                    <a16:creationId xmlns:a16="http://schemas.microsoft.com/office/drawing/2014/main" id="{9011F6E2-DBB3-D4E4-2E3E-D503227C3159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ED63AEE3-7C81-AF35-FA38-C0D3A8420CEE}"/>
                </a:ext>
              </a:extLst>
            </p:cNvPr>
            <p:cNvGrpSpPr/>
            <p:nvPr/>
          </p:nvGrpSpPr>
          <p:grpSpPr>
            <a:xfrm>
              <a:off x="9364328" y="2393170"/>
              <a:ext cx="491877" cy="339456"/>
              <a:chOff x="7564562" y="4873450"/>
              <a:chExt cx="322144" cy="339456"/>
            </a:xfrm>
          </p:grpSpPr>
          <p:sp>
            <p:nvSpPr>
              <p:cNvPr id="46" name="object 30">
                <a:extLst>
                  <a:ext uri="{FF2B5EF4-FFF2-40B4-BE49-F238E27FC236}">
                    <a16:creationId xmlns:a16="http://schemas.microsoft.com/office/drawing/2014/main" id="{50CBEE19-5DA8-062E-F882-E76EF8B9530D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22144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 algn="ctr"/>
                <a:r>
                  <a:rPr lang="en-US" sz="1200" b="1" dirty="0">
                    <a:solidFill>
                      <a:srgbClr val="00B050"/>
                    </a:solidFill>
                  </a:rPr>
                  <a:t>+17%</a:t>
                </a:r>
                <a:endParaRPr sz="1200" b="1" dirty="0">
                  <a:solidFill>
                    <a:srgbClr val="00B050"/>
                  </a:solidFill>
                  <a:cs typeface="Corbel"/>
                </a:endParaRPr>
              </a:p>
            </p:txBody>
          </p:sp>
          <p:sp>
            <p:nvSpPr>
              <p:cNvPr id="47" name="object 25">
                <a:extLst>
                  <a:ext uri="{FF2B5EF4-FFF2-40B4-BE49-F238E27FC236}">
                    <a16:creationId xmlns:a16="http://schemas.microsoft.com/office/drawing/2014/main" id="{A572EF6B-EBB1-C353-0AE5-C2DE7B48D70B}"/>
                  </a:ext>
                </a:extLst>
              </p:cNvPr>
              <p:cNvSpPr/>
              <p:nvPr/>
            </p:nvSpPr>
            <p:spPr>
              <a:xfrm>
                <a:off x="7647165" y="4873450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00945D"/>
              </a:solidFill>
            </p:spPr>
            <p:txBody>
              <a:bodyPr wrap="square" lIns="0" tIns="0" rIns="0" bIns="0" rtlCol="0"/>
              <a:lstStyle/>
              <a:p>
                <a:endParaRPr sz="1100" b="1">
                  <a:solidFill>
                    <a:srgbClr val="00B050"/>
                  </a:solidFill>
                </a:endParaRP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5F11BB0B-CD15-7A93-6115-246C7AD0A62F}"/>
                </a:ext>
              </a:extLst>
            </p:cNvPr>
            <p:cNvGrpSpPr/>
            <p:nvPr/>
          </p:nvGrpSpPr>
          <p:grpSpPr>
            <a:xfrm>
              <a:off x="10950042" y="2511270"/>
              <a:ext cx="490182" cy="327581"/>
              <a:chOff x="7564562" y="4885325"/>
              <a:chExt cx="300217" cy="327581"/>
            </a:xfrm>
          </p:grpSpPr>
          <p:sp>
            <p:nvSpPr>
              <p:cNvPr id="44" name="object 30">
                <a:extLst>
                  <a:ext uri="{FF2B5EF4-FFF2-40B4-BE49-F238E27FC236}">
                    <a16:creationId xmlns:a16="http://schemas.microsoft.com/office/drawing/2014/main" id="{E2EBBFDF-DD1C-E5C3-58F8-E41DF317218F}"/>
                  </a:ext>
                </a:extLst>
              </p:cNvPr>
              <p:cNvSpPr txBox="1"/>
              <p:nvPr/>
            </p:nvSpPr>
            <p:spPr>
              <a:xfrm>
                <a:off x="7564562" y="5028240"/>
                <a:ext cx="300217" cy="18466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472"/>
                <a:r>
                  <a:rPr lang="en-US" sz="1200" b="1" dirty="0">
                    <a:solidFill>
                      <a:srgbClr val="FF0000"/>
                    </a:solidFill>
                  </a:rPr>
                  <a:t>-41%</a:t>
                </a:r>
                <a:endParaRPr sz="1200" b="1" dirty="0">
                  <a:solidFill>
                    <a:srgbClr val="FF0000"/>
                  </a:solidFill>
                  <a:cs typeface="Corbel"/>
                </a:endParaRPr>
              </a:p>
            </p:txBody>
          </p:sp>
          <p:sp>
            <p:nvSpPr>
              <p:cNvPr id="45" name="object 25">
                <a:extLst>
                  <a:ext uri="{FF2B5EF4-FFF2-40B4-BE49-F238E27FC236}">
                    <a16:creationId xmlns:a16="http://schemas.microsoft.com/office/drawing/2014/main" id="{790A471C-9574-3F60-220C-E9A2A2A60129}"/>
                  </a:ext>
                </a:extLst>
              </p:cNvPr>
              <p:cNvSpPr/>
              <p:nvPr/>
            </p:nvSpPr>
            <p:spPr>
              <a:xfrm rot="10800000">
                <a:off x="7636263" y="4885325"/>
                <a:ext cx="123570" cy="116358"/>
              </a:xfrm>
              <a:custGeom>
                <a:avLst/>
                <a:gdLst/>
                <a:ahLst/>
                <a:cxnLst/>
                <a:rect l="l" t="t" r="r" b="b"/>
                <a:pathLst>
                  <a:path w="256539" h="220980">
                    <a:moveTo>
                      <a:pt x="128015" y="0"/>
                    </a:moveTo>
                    <a:lnTo>
                      <a:pt x="0" y="220979"/>
                    </a:lnTo>
                    <a:lnTo>
                      <a:pt x="256031" y="220979"/>
                    </a:lnTo>
                    <a:lnTo>
                      <a:pt x="128015" y="0"/>
                    </a:lnTo>
                    <a:close/>
                  </a:path>
                </a:pathLst>
              </a:custGeom>
              <a:solidFill>
                <a:srgbClr val="FF0000"/>
              </a:solidFill>
            </p:spPr>
            <p:txBody>
              <a:bodyPr wrap="square" lIns="0" tIns="0" rIns="0" bIns="0" rtlCol="0"/>
              <a:lstStyle/>
              <a:p>
                <a:endParaRPr sz="1100" b="1" dirty="0">
                  <a:solidFill>
                    <a:srgbClr val="00B05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0442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E2A37-87B2-8F8E-246B-BFF55463C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891" y="228600"/>
            <a:ext cx="9916491" cy="533400"/>
          </a:xfrm>
        </p:spPr>
        <p:txBody>
          <a:bodyPr>
            <a:noAutofit/>
          </a:bodyPr>
          <a:lstStyle/>
          <a:p>
            <a:pPr marL="13388" marR="0" lvl="0" indent="0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</a:t>
            </a:r>
            <a:r>
              <a:rPr lang="ar-SA" sz="24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الرحلة، الربع الأول </a:t>
            </a:r>
            <a: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2023</a:t>
            </a:r>
            <a:br>
              <a:rPr kumimoji="0" lang="ar-SA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4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ea typeface="+mn-ea"/>
                <a:cs typeface="Sakkal Majalla" panose="02000000000000000000" pitchFamily="2" charset="-78"/>
              </a:rPr>
              <a:t>Inbound Visitors by Trip Type,  Q1 2023</a:t>
            </a:r>
            <a:endParaRPr lang="en-US" sz="2400" dirty="0">
              <a:solidFill>
                <a:srgbClr val="AC0000"/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CA5C8C5-142D-FD6F-21EE-E30071A94D0C}"/>
              </a:ext>
            </a:extLst>
          </p:cNvPr>
          <p:cNvGraphicFramePr>
            <a:graphicFrameLocks/>
          </p:cNvGraphicFramePr>
          <p:nvPr/>
        </p:nvGraphicFramePr>
        <p:xfrm>
          <a:off x="1597892" y="1233054"/>
          <a:ext cx="9688944" cy="193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BDE0668-6762-65E7-3553-8461C04155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120109"/>
              </p:ext>
            </p:extLst>
          </p:nvPr>
        </p:nvGraphicFramePr>
        <p:xfrm>
          <a:off x="6848763" y="3773052"/>
          <a:ext cx="5044645" cy="2987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06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10238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62314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الأول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Q1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الأول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Q1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74188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Same-day Visitors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71%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1,527,467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894,255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اليوم الواحد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74188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Daily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-12%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67.3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76.5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اليومي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74188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50%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102,769,570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68,435,448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B045EF3E-BE0C-EC3B-B094-695EA8EB9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057400"/>
              </p:ext>
            </p:extLst>
          </p:nvPr>
        </p:nvGraphicFramePr>
        <p:xfrm>
          <a:off x="384049" y="3771588"/>
          <a:ext cx="5974044" cy="2976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532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1034347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1034347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1034347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343471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37206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الأول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Q1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الأول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Q1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3360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Overnight Visitors (Tourists)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71%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095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1,295,247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758,302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المبيت (السياح)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Length of Stay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3.6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3.8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مدة الإقامة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Nights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61%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4,618,331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2,860,869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الليالي السياحية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978578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Night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-0.1%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77.9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78.0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في الليلة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  <a:tr h="375424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Tourist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278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294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إنفاق السائح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31531"/>
                  </a:ext>
                </a:extLst>
              </a:tr>
              <a:tr h="304354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1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61%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359,606,725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223,227,947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2568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22A6118-533E-00F7-F831-5B658EF92C7A}"/>
              </a:ext>
            </a:extLst>
          </p:cNvPr>
          <p:cNvSpPr txBox="1"/>
          <p:nvPr/>
        </p:nvSpPr>
        <p:spPr>
          <a:xfrm>
            <a:off x="6869190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اليوم الواحد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Same-day Visitors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FB9C51-8B58-7758-632B-EA865EB23151}"/>
              </a:ext>
            </a:extLst>
          </p:cNvPr>
          <p:cNvSpPr txBox="1"/>
          <p:nvPr/>
        </p:nvSpPr>
        <p:spPr>
          <a:xfrm>
            <a:off x="853611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المبيت (السياح)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Overnight Visitors (Tourists)</a:t>
            </a:r>
          </a:p>
        </p:txBody>
      </p:sp>
    </p:spTree>
    <p:extLst>
      <p:ext uri="{BB962C8B-B14F-4D97-AF65-F5344CB8AC3E}">
        <p14:creationId xmlns:p14="http://schemas.microsoft.com/office/powerpoint/2010/main" val="393152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AF79C-B026-F7F7-7002-B9D1EA3A2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228601"/>
            <a:ext cx="9419576" cy="609600"/>
          </a:xfrm>
        </p:spPr>
        <p:txBody>
          <a:bodyPr>
            <a:noAutofit/>
          </a:bodyPr>
          <a:lstStyle/>
          <a:p>
            <a:pPr marL="13388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الزوار الوافدون حسب </a:t>
            </a:r>
            <a:r>
              <a:rPr lang="ar-SA" sz="2800" b="1" spc="56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نوع الرحلة، الربع الثاني </a:t>
            </a:r>
            <a: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2023</a:t>
            </a:r>
            <a:br>
              <a:rPr kumimoji="0" lang="ar-SA" sz="28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kumimoji="0" lang="en-US" sz="2600" b="1" i="0" u="none" strike="noStrike" kern="1200" cap="none" spc="56" normalizeH="0" baseline="0" noProof="0" dirty="0">
                <a:ln>
                  <a:noFill/>
                </a:ln>
                <a:solidFill>
                  <a:srgbClr val="AC0000"/>
                </a:solidFill>
                <a:effectLst/>
                <a:uLnTx/>
                <a:uFillTx/>
                <a:ea typeface="+mn-ea"/>
                <a:cs typeface="Sakkal Majalla" panose="02000000000000000000" pitchFamily="2" charset="-78"/>
              </a:rPr>
              <a:t>Inbound Visitors by Trip Type,  Q2 2023</a:t>
            </a:r>
            <a:endParaRPr kumimoji="0" lang="ar-SA" sz="2600" b="1" i="0" u="none" strike="noStrike" kern="1200" cap="none" spc="56" normalizeH="0" baseline="0" noProof="0" dirty="0">
              <a:ln>
                <a:noFill/>
              </a:ln>
              <a:solidFill>
                <a:srgbClr val="AC0000"/>
              </a:solidFill>
              <a:effectLst/>
              <a:uLnTx/>
              <a:uFillTx/>
              <a:ea typeface="DIN Next LT Arabic" charset="0"/>
              <a:cs typeface="Sakkal Majalla" panose="02000000000000000000" pitchFamily="2" charset="-78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15637B-F473-5D0D-B77E-2E0254278F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953186"/>
              </p:ext>
            </p:extLst>
          </p:nvPr>
        </p:nvGraphicFramePr>
        <p:xfrm>
          <a:off x="6825672" y="3664942"/>
          <a:ext cx="5044645" cy="307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060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897400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102385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85183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الثاني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Q2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الثاني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Q2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76414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Same-day Visitors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1,814,065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1,446,072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اليوم الواحد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76414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Daily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-0.3%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68.3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68.5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اليومي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76414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123,985,879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99,098,925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0775FA9-E060-374C-690D-26206041F2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816648"/>
              </p:ext>
            </p:extLst>
          </p:nvPr>
        </p:nvGraphicFramePr>
        <p:xfrm>
          <a:off x="415636" y="3662217"/>
          <a:ext cx="5727341" cy="3066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451">
                  <a:extLst>
                    <a:ext uri="{9D8B030D-6E8A-4147-A177-3AD203B41FA5}">
                      <a16:colId xmlns:a16="http://schemas.microsoft.com/office/drawing/2014/main" val="1675680173"/>
                    </a:ext>
                  </a:extLst>
                </a:gridCol>
                <a:gridCol w="991633">
                  <a:extLst>
                    <a:ext uri="{9D8B030D-6E8A-4147-A177-3AD203B41FA5}">
                      <a16:colId xmlns:a16="http://schemas.microsoft.com/office/drawing/2014/main" val="3897031116"/>
                    </a:ext>
                  </a:extLst>
                </a:gridCol>
                <a:gridCol w="923040">
                  <a:extLst>
                    <a:ext uri="{9D8B030D-6E8A-4147-A177-3AD203B41FA5}">
                      <a16:colId xmlns:a16="http://schemas.microsoft.com/office/drawing/2014/main" val="443346905"/>
                    </a:ext>
                  </a:extLst>
                </a:gridCol>
                <a:gridCol w="1060226">
                  <a:extLst>
                    <a:ext uri="{9D8B030D-6E8A-4147-A177-3AD203B41FA5}">
                      <a16:colId xmlns:a16="http://schemas.microsoft.com/office/drawing/2014/main" val="713271280"/>
                    </a:ext>
                  </a:extLst>
                </a:gridCol>
                <a:gridCol w="1287991">
                  <a:extLst>
                    <a:ext uri="{9D8B030D-6E8A-4147-A177-3AD203B41FA5}">
                      <a16:colId xmlns:a16="http://schemas.microsoft.com/office/drawing/2014/main" val="641886176"/>
                    </a:ext>
                  </a:extLst>
                </a:gridCol>
              </a:tblGrid>
              <a:tr h="759321">
                <a:tc>
                  <a:txBody>
                    <a:bodyPr/>
                    <a:lstStyle/>
                    <a:p>
                      <a:pPr algn="ctr" rtl="1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Indicator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التغير  النسبي</a:t>
                      </a:r>
                      <a:endParaRPr lang="en-US" sz="1400" b="1" kern="1200" dirty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SA" sz="1400" b="1" kern="1200" dirty="0">
                          <a:solidFill>
                            <a:schemeClr val="bg1"/>
                          </a:solidFill>
                        </a:rPr>
                        <a:t>  </a:t>
                      </a:r>
                      <a:r>
                        <a:rPr lang="en-US" sz="1400" b="1" kern="1200" dirty="0">
                          <a:solidFill>
                            <a:schemeClr val="bg1"/>
                          </a:solidFill>
                        </a:rPr>
                        <a:t>% Change</a:t>
                      </a:r>
                      <a:endParaRPr lang="en-U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الثاني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Q2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2023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الربع الثاني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Q2</a:t>
                      </a:r>
                      <a:br>
                        <a:rPr lang="ar-SA" sz="1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  <a:endParaRPr lang="ar-SA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</a:rPr>
                        <a:t>المؤشر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solidFill>
                      <a:srgbClr val="B39C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8448769"/>
                  </a:ext>
                </a:extLst>
              </a:tr>
              <a:tr h="446615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Overnight Visitors (Tourists)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55%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1,293,758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832,207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زوار المبيت (السياح) 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25507"/>
                  </a:ext>
                </a:extLst>
              </a:tr>
              <a:tr h="3866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Length of Stay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-6%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3.4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3.6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مدة الإقامة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493218"/>
                  </a:ext>
                </a:extLst>
              </a:tr>
              <a:tr h="3866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Nights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47%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4,348,989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2,965,076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الليالي السياحية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978578"/>
                  </a:ext>
                </a:extLst>
              </a:tr>
              <a:tr h="3866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Night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-1.0%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77.5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78.3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الإنفاق في الليلة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349339"/>
                  </a:ext>
                </a:extLst>
              </a:tr>
              <a:tr h="386686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AVG Spend per Tourist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-6%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</a:rPr>
                        <a:t>▼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261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279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متوسط إنفاق السائح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131531"/>
                  </a:ext>
                </a:extLst>
              </a:tr>
              <a:tr h="313485">
                <a:tc>
                  <a:txBody>
                    <a:bodyPr/>
                    <a:lstStyle/>
                    <a:p>
                      <a:pPr marL="0" marR="0" lvl="0" indent="0" algn="ctr" defTabSz="609585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Spend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45%</a:t>
                      </a:r>
                      <a:r>
                        <a:rPr kumimoji="0" lang="en-US" sz="15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</a:rPr>
                        <a:t>▲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337,150,801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09585" rtl="0" eaLnBrk="1" fontAlgn="ctr" latinLnBrk="0" hangingPunct="1"/>
                      <a:r>
                        <a:rPr lang="en-US" sz="13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 232,019,550 </a:t>
                      </a:r>
                      <a:endParaRPr lang="en-US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SA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إجمالي الإنفاق</a:t>
                      </a:r>
                      <a:endParaRPr lang="ar-SA" sz="1400" b="1" i="0" u="none" strike="noStrike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4233" marR="4233" marT="4233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925683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6485BA0-95BC-F14C-110A-DBE679B8B29A}"/>
              </a:ext>
            </a:extLst>
          </p:cNvPr>
          <p:cNvGraphicFramePr>
            <a:graphicFrameLocks/>
          </p:cNvGraphicFramePr>
          <p:nvPr/>
        </p:nvGraphicFramePr>
        <p:xfrm>
          <a:off x="1859279" y="1231732"/>
          <a:ext cx="9692640" cy="190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264B00B-01E5-6EEC-536C-58D8DFB9FC95}"/>
              </a:ext>
            </a:extLst>
          </p:cNvPr>
          <p:cNvSpPr txBox="1"/>
          <p:nvPr/>
        </p:nvSpPr>
        <p:spPr>
          <a:xfrm>
            <a:off x="6869190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اليوم الواحد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Same-day Visitors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4983E1-A512-EC87-E9D1-51C0BAD28A29}"/>
              </a:ext>
            </a:extLst>
          </p:cNvPr>
          <p:cNvSpPr txBox="1"/>
          <p:nvPr/>
        </p:nvSpPr>
        <p:spPr>
          <a:xfrm>
            <a:off x="853611" y="3299751"/>
            <a:ext cx="461124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ar-SA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زوار المبيت (السياح) </a:t>
            </a:r>
            <a:r>
              <a:rPr lang="en-US" sz="1600" b="1" i="0" u="none" strike="noStrike" kern="1200" spc="0" baseline="0" dirty="0">
                <a:solidFill>
                  <a:srgbClr val="AC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Overnight Visitors (Tourists)</a:t>
            </a:r>
          </a:p>
        </p:txBody>
      </p:sp>
    </p:spTree>
    <p:extLst>
      <p:ext uri="{BB962C8B-B14F-4D97-AF65-F5344CB8AC3E}">
        <p14:creationId xmlns:p14="http://schemas.microsoft.com/office/powerpoint/2010/main" val="214669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GA">
      <a:dk1>
        <a:srgbClr val="622C1F"/>
      </a:dk1>
      <a:lt1>
        <a:srgbClr val="FFFFFF"/>
      </a:lt1>
      <a:dk2>
        <a:srgbClr val="C1001F"/>
      </a:dk2>
      <a:lt2>
        <a:srgbClr val="B59F54"/>
      </a:lt2>
      <a:accent1>
        <a:srgbClr val="C1001F"/>
      </a:accent1>
      <a:accent2>
        <a:srgbClr val="622C1F"/>
      </a:accent2>
      <a:accent3>
        <a:srgbClr val="FFFFFF"/>
      </a:accent3>
      <a:accent4>
        <a:srgbClr val="B59F54"/>
      </a:accent4>
      <a:accent5>
        <a:srgbClr val="C1001F"/>
      </a:accent5>
      <a:accent6>
        <a:srgbClr val="622C1F"/>
      </a:accent6>
      <a:hlink>
        <a:srgbClr val="B59F54"/>
      </a:hlink>
      <a:folHlink>
        <a:srgbClr val="B59F54"/>
      </a:folHlink>
    </a:clrScheme>
    <a:fontScheme name="iGA Arabic Default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91FFC522A9E74296E6A7635E6283FF" ma:contentTypeVersion="13" ma:contentTypeDescription="Create a new document." ma:contentTypeScope="" ma:versionID="f488a8552905c81d626864ee6af65656">
  <xsd:schema xmlns:xsd="http://www.w3.org/2001/XMLSchema" xmlns:xs="http://www.w3.org/2001/XMLSchema" xmlns:p="http://schemas.microsoft.com/office/2006/metadata/properties" xmlns:ns3="41a44eca-b617-43d5-ae89-be0b5fb5e183" xmlns:ns4="d63f7b79-51b6-444f-902d-42b07aea63df" targetNamespace="http://schemas.microsoft.com/office/2006/metadata/properties" ma:root="true" ma:fieldsID="e21f1c326a53d4c1d49123ef70219fd1" ns3:_="" ns4:_="">
    <xsd:import namespace="41a44eca-b617-43d5-ae89-be0b5fb5e183"/>
    <xsd:import namespace="d63f7b79-51b6-444f-902d-42b07aea63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44eca-b617-43d5-ae89-be0b5fb5e1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f7b79-51b6-444f-902d-42b07aea63d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4E0B23-3E5E-4E91-BCA0-A12132654A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6C10D7-A806-4AAD-90FF-CE74FAFD1A8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CC4B74-F2B6-4F53-9116-CE81D83C45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a44eca-b617-43d5-ae89-be0b5fb5e183"/>
    <ds:schemaRef ds:uri="d63f7b79-51b6-444f-902d-42b07aea63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2053</Words>
  <Application>Microsoft Office PowerPoint</Application>
  <PresentationFormat>Widescreen</PresentationFormat>
  <Paragraphs>813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Sakkal Majalla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الزوار الوافدون حسب نوع الرحلة، الربع الأول 2023 Inbound Visitors by Trip Type,  Q1 2023</vt:lpstr>
      <vt:lpstr>الزوار الوافدون حسب نوع الرحلة، الربع الثاني 2023 Inbound Visitors by Trip Type,  Q2 2023</vt:lpstr>
      <vt:lpstr>الزوار الوافدون حسب نوع الرحلة، يناير- يونيو2023 Inbound Visitors by Trip Type,  Jan-Jun 2023</vt:lpstr>
      <vt:lpstr>الزوار الوافدون حسب الجنسية الربع الأول 2023 Inbound Visitors by Nationality Q1 2023</vt:lpstr>
      <vt:lpstr>الزوار الوافدون حسب الجنسية الربع الثاني 2023 Inbound Visitors by Nationality Q2 2023</vt:lpstr>
      <vt:lpstr>الزوار الوافدون حسب الجنسية يناير- يونيو 2023 Inbound Visitors by Nationality Jan- Jun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eGovernment Authority</dc:title>
  <dc:creator>Aysha Mohammed Al-Doseri</dc:creator>
  <cp:lastModifiedBy>Aysha Mohammed Al-Doseri</cp:lastModifiedBy>
  <cp:revision>663</cp:revision>
  <cp:lastPrinted>2012-04-07T22:50:33Z</cp:lastPrinted>
  <dcterms:created xsi:type="dcterms:W3CDTF">2006-08-16T00:00:00Z</dcterms:created>
  <dcterms:modified xsi:type="dcterms:W3CDTF">2023-10-24T07:16:10Z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0x010100B091FFC522A9E74296E6A7635E6283FF</vt:lpwstr>
  </property>
</Properties>
</file>