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443" r:id="rId5"/>
    <p:sldId id="446" r:id="rId6"/>
    <p:sldId id="540" r:id="rId7"/>
    <p:sldId id="368" r:id="rId8"/>
    <p:sldId id="558" r:id="rId9"/>
    <p:sldId id="559" r:id="rId10"/>
    <p:sldId id="560" r:id="rId11"/>
    <p:sldId id="561" r:id="rId12"/>
    <p:sldId id="562" r:id="rId13"/>
    <p:sldId id="448" r:id="rId14"/>
    <p:sldId id="563" r:id="rId15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C51"/>
    <a:srgbClr val="990000"/>
    <a:srgbClr val="AC0000"/>
    <a:srgbClr val="A38D47"/>
    <a:srgbClr val="1C1C1C"/>
    <a:srgbClr val="4D4D4D"/>
    <a:srgbClr val="BC0000"/>
    <a:srgbClr val="009AD0"/>
    <a:srgbClr val="3BCCFF"/>
    <a:srgbClr val="B9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7513" autoAdjust="0"/>
  </p:normalViewPr>
  <p:slideViewPr>
    <p:cSldViewPr>
      <p:cViewPr varScale="1">
        <p:scale>
          <a:sx n="83" d="100"/>
          <a:sy n="83" d="100"/>
        </p:scale>
        <p:origin x="42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sha Mohammed Al-Doseri" userId="59fb3fbc-cf96-415b-b034-0bea52782a7d" providerId="ADAL" clId="{B67AE09B-71D8-40A0-88CD-C218A3CD33EC}"/>
    <pc:docChg chg="undo custSel modSld">
      <pc:chgData name="Aysha Mohammed Al-Doseri" userId="59fb3fbc-cf96-415b-b034-0bea52782a7d" providerId="ADAL" clId="{B67AE09B-71D8-40A0-88CD-C218A3CD33EC}" dt="2022-06-20T09:39:01.119" v="6" actId="2166"/>
      <pc:docMkLst>
        <pc:docMk/>
      </pc:docMkLst>
      <pc:sldChg chg="modSp mod">
        <pc:chgData name="Aysha Mohammed Al-Doseri" userId="59fb3fbc-cf96-415b-b034-0bea52782a7d" providerId="ADAL" clId="{B67AE09B-71D8-40A0-88CD-C218A3CD33EC}" dt="2022-06-20T09:39:01.119" v="6" actId="2166"/>
        <pc:sldMkLst>
          <pc:docMk/>
          <pc:sldMk cId="3355931601" sldId="368"/>
        </pc:sldMkLst>
        <pc:graphicFrameChg chg="modGraphic">
          <ac:chgData name="Aysha Mohammed Al-Doseri" userId="59fb3fbc-cf96-415b-b034-0bea52782a7d" providerId="ADAL" clId="{B67AE09B-71D8-40A0-88CD-C218A3CD33EC}" dt="2022-06-20T09:39:01.119" v="6" actId="2166"/>
          <ac:graphicFrameMkLst>
            <pc:docMk/>
            <pc:sldMk cId="3355931601" sldId="368"/>
            <ac:graphicFrameMk id="7" creationId="{63C3258D-203B-4DAE-8906-0DA3631D21D5}"/>
          </ac:graphicFrameMkLst>
        </pc:graphicFrameChg>
      </pc:sldChg>
      <pc:sldChg chg="modSp mod">
        <pc:chgData name="Aysha Mohammed Al-Doseri" userId="59fb3fbc-cf96-415b-b034-0bea52782a7d" providerId="ADAL" clId="{B67AE09B-71D8-40A0-88CD-C218A3CD33EC}" dt="2022-05-18T07:02:18.152" v="3" actId="14100"/>
        <pc:sldMkLst>
          <pc:docMk/>
          <pc:sldMk cId="3222547472" sldId="448"/>
        </pc:sldMkLst>
        <pc:spChg chg="mod">
          <ac:chgData name="Aysha Mohammed Al-Doseri" userId="59fb3fbc-cf96-415b-b034-0bea52782a7d" providerId="ADAL" clId="{B67AE09B-71D8-40A0-88CD-C218A3CD33EC}" dt="2022-05-18T07:02:18.152" v="3" actId="14100"/>
          <ac:spMkLst>
            <pc:docMk/>
            <pc:sldMk cId="3222547472" sldId="448"/>
            <ac:spMk id="7" creationId="{43072CBB-E431-487D-901E-D13AA335EAC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1\01022022_IVS%20Jan_2021%20Working%20File@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Sheet1!$J$57</c:f>
              <c:strCache>
                <c:ptCount val="1"/>
                <c:pt idx="0">
                  <c:v>عدد الزوار الوافدين (مليون)
Inbound Tourism Flows (million)</c:v>
                </c:pt>
              </c:strCache>
            </c:strRef>
          </c:tx>
          <c:spPr>
            <a:ln w="38100" cap="rnd">
              <a:solidFill>
                <a:srgbClr val="A38D47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8080BC"/>
              </a:solidFill>
              <a:ln w="38100">
                <a:solidFill>
                  <a:srgbClr val="A38D47"/>
                </a:solidFill>
                <a:round/>
              </a:ln>
              <a:effectLst/>
            </c:spPr>
          </c:marker>
          <c:cat>
            <c:strRef>
              <c:f>Sheet1!$K$56:$N$56</c:f>
              <c:strCache>
                <c:ptCount val="4"/>
                <c:pt idx="0">
                  <c:v>Q1 2019</c:v>
                </c:pt>
                <c:pt idx="1">
                  <c:v>Q1 2020</c:v>
                </c:pt>
                <c:pt idx="2">
                  <c:v>Q1 2021</c:v>
                </c:pt>
                <c:pt idx="3">
                  <c:v>Q1 2022</c:v>
                </c:pt>
              </c:strCache>
            </c:strRef>
          </c:cat>
          <c:val>
            <c:numRef>
              <c:f>Sheet1!$K$57:$N$57</c:f>
              <c:numCache>
                <c:formatCode>General</c:formatCode>
                <c:ptCount val="4"/>
                <c:pt idx="0">
                  <c:v>3.2</c:v>
                </c:pt>
                <c:pt idx="1">
                  <c:v>1.7</c:v>
                </c:pt>
                <c:pt idx="2">
                  <c:v>0.152</c:v>
                </c:pt>
                <c:pt idx="3">
                  <c:v>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73-419E-8990-2D713FE8A960}"/>
            </c:ext>
          </c:extLst>
        </c:ser>
        <c:ser>
          <c:idx val="1"/>
          <c:order val="1"/>
          <c:tx>
            <c:strRef>
              <c:f>Sheet1!$J$58</c:f>
              <c:strCache>
                <c:ptCount val="1"/>
                <c:pt idx="0">
                  <c:v>عدد الليالي السياحية (مليون)
Total Overnights (million)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38100">
                <a:solidFill>
                  <a:schemeClr val="accent1"/>
                </a:solidFill>
                <a:round/>
              </a:ln>
              <a:effectLst/>
            </c:spPr>
          </c:marker>
          <c:dPt>
            <c:idx val="0"/>
            <c:marker>
              <c:symbol val="square"/>
              <c:size val="6"/>
              <c:spPr>
                <a:solidFill>
                  <a:schemeClr val="accent2"/>
                </a:solidFill>
                <a:ln w="38100">
                  <a:solidFill>
                    <a:schemeClr val="accent1"/>
                  </a:solidFill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573-419E-8990-2D713FE8A960}"/>
              </c:ext>
            </c:extLst>
          </c:dPt>
          <c:dPt>
            <c:idx val="1"/>
            <c:marker>
              <c:symbol val="square"/>
              <c:size val="6"/>
              <c:spPr>
                <a:solidFill>
                  <a:schemeClr val="accent2"/>
                </a:solidFill>
                <a:ln w="38100">
                  <a:solidFill>
                    <a:schemeClr val="accent1"/>
                  </a:solidFill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573-419E-8990-2D713FE8A960}"/>
              </c:ext>
            </c:extLst>
          </c:dPt>
          <c:dPt>
            <c:idx val="2"/>
            <c:marker>
              <c:symbol val="square"/>
              <c:size val="6"/>
              <c:spPr>
                <a:solidFill>
                  <a:schemeClr val="accent2"/>
                </a:solidFill>
                <a:ln w="38100">
                  <a:solidFill>
                    <a:schemeClr val="accent1"/>
                  </a:solidFill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B573-419E-8990-2D713FE8A960}"/>
              </c:ext>
            </c:extLst>
          </c:dPt>
          <c:dPt>
            <c:idx val="3"/>
            <c:marker>
              <c:symbol val="square"/>
              <c:size val="6"/>
              <c:spPr>
                <a:solidFill>
                  <a:schemeClr val="accent2"/>
                </a:solidFill>
                <a:ln w="38100">
                  <a:solidFill>
                    <a:schemeClr val="accent1"/>
                  </a:solidFill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B573-419E-8990-2D713FE8A960}"/>
              </c:ext>
            </c:extLst>
          </c:dPt>
          <c:cat>
            <c:strRef>
              <c:f>Sheet1!$K$56:$N$56</c:f>
              <c:strCache>
                <c:ptCount val="4"/>
                <c:pt idx="0">
                  <c:v>Q1 2019</c:v>
                </c:pt>
                <c:pt idx="1">
                  <c:v>Q1 2020</c:v>
                </c:pt>
                <c:pt idx="2">
                  <c:v>Q1 2021</c:v>
                </c:pt>
                <c:pt idx="3">
                  <c:v>Q1 2022</c:v>
                </c:pt>
              </c:strCache>
            </c:strRef>
          </c:cat>
          <c:val>
            <c:numRef>
              <c:f>Sheet1!$K$58:$N$58</c:f>
              <c:numCache>
                <c:formatCode>General</c:formatCode>
                <c:ptCount val="4"/>
                <c:pt idx="0">
                  <c:v>4.0999999999999996</c:v>
                </c:pt>
                <c:pt idx="1">
                  <c:v>2</c:v>
                </c:pt>
                <c:pt idx="2">
                  <c:v>0.34100000000000003</c:v>
                </c:pt>
                <c:pt idx="3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573-419E-8990-2D713FE8A9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8406255"/>
        <c:axId val="207420559"/>
      </c:lineChart>
      <c:lineChart>
        <c:grouping val="standard"/>
        <c:varyColors val="0"/>
        <c:ser>
          <c:idx val="2"/>
          <c:order val="2"/>
          <c:tx>
            <c:strRef>
              <c:f>Sheet1!$J$59</c:f>
              <c:strCache>
                <c:ptCount val="1"/>
                <c:pt idx="0">
                  <c:v> إيرادات السياحة الوافدة (مليون دينار)
Inbound Tourism Receipts (million BD)</c:v>
                </c:pt>
              </c:strCache>
            </c:strRef>
          </c:tx>
          <c:spPr>
            <a:ln w="38100" cap="rnd">
              <a:solidFill>
                <a:srgbClr val="4D4D4D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rgbClr val="E1B38B"/>
              </a:solidFill>
              <a:ln w="38100">
                <a:solidFill>
                  <a:srgbClr val="4D4D4D"/>
                </a:solidFill>
                <a:round/>
              </a:ln>
              <a:effectLst/>
            </c:spPr>
          </c:marker>
          <c:cat>
            <c:strRef>
              <c:f>Sheet1!$K$56:$N$56</c:f>
              <c:strCache>
                <c:ptCount val="4"/>
                <c:pt idx="0">
                  <c:v>Q1 2019</c:v>
                </c:pt>
                <c:pt idx="1">
                  <c:v>Q1 2020</c:v>
                </c:pt>
                <c:pt idx="2">
                  <c:v>Q1 2021</c:v>
                </c:pt>
                <c:pt idx="3">
                  <c:v>Q1 2022</c:v>
                </c:pt>
              </c:strCache>
            </c:strRef>
          </c:cat>
          <c:val>
            <c:numRef>
              <c:f>Sheet1!$K$59:$N$59</c:f>
              <c:numCache>
                <c:formatCode>General</c:formatCode>
                <c:ptCount val="4"/>
                <c:pt idx="0">
                  <c:v>478</c:v>
                </c:pt>
                <c:pt idx="1">
                  <c:v>213</c:v>
                </c:pt>
                <c:pt idx="2">
                  <c:v>30</c:v>
                </c:pt>
                <c:pt idx="3">
                  <c:v>292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573-419E-8990-2D713FE8A9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8486911"/>
        <c:axId val="1668478175"/>
      </c:lineChart>
      <c:catAx>
        <c:axId val="11684062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420559"/>
        <c:crosses val="autoZero"/>
        <c:auto val="1"/>
        <c:lblAlgn val="ctr"/>
        <c:lblOffset val="100"/>
        <c:noMultiLvlLbl val="0"/>
      </c:catAx>
      <c:valAx>
        <c:axId val="207420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8406255"/>
        <c:crosses val="autoZero"/>
        <c:crossBetween val="between"/>
      </c:valAx>
      <c:valAx>
        <c:axId val="1668478175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8486911"/>
        <c:crosses val="max"/>
        <c:crossBetween val="between"/>
      </c:valAx>
      <c:catAx>
        <c:axId val="166848691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68478175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Sheet1!$H$25</c:f>
              <c:strCache>
                <c:ptCount val="1"/>
                <c:pt idx="0">
                  <c:v>الربع الأول 2021
Q1 2021</c:v>
                </c:pt>
              </c:strCache>
            </c:strRef>
          </c:tx>
          <c:spPr>
            <a:solidFill>
              <a:srgbClr val="B39C51"/>
            </a:solidFill>
            <a:ln>
              <a:solidFill>
                <a:srgbClr val="E1B38B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Sheet1!$I$24:$K$24</c:f>
              <c:strCache>
                <c:ptCount val="3"/>
                <c:pt idx="0">
                  <c:v>يناير
Jan</c:v>
                </c:pt>
                <c:pt idx="1">
                  <c:v>فبراير
Feb</c:v>
                </c:pt>
                <c:pt idx="2">
                  <c:v>مارس
Mar</c:v>
                </c:pt>
              </c:strCache>
            </c:strRef>
          </c:cat>
          <c:val>
            <c:numRef>
              <c:f>Sheet1!$I$25:$K$25</c:f>
              <c:numCache>
                <c:formatCode>_(* #,##0_);_(* \(#,##0\);_(* "-"??_);_(@_)</c:formatCode>
                <c:ptCount val="3"/>
                <c:pt idx="0">
                  <c:v>48343.751460682623</c:v>
                </c:pt>
                <c:pt idx="1">
                  <c:v>43976.10682272046</c:v>
                </c:pt>
                <c:pt idx="2">
                  <c:v>60099.643676664949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B8-4176-9CD9-84A169219CBB}"/>
            </c:ext>
          </c:extLst>
        </c:ser>
        <c:ser>
          <c:idx val="1"/>
          <c:order val="1"/>
          <c:tx>
            <c:strRef>
              <c:f>Sheet1!$H$26</c:f>
              <c:strCache>
                <c:ptCount val="1"/>
                <c:pt idx="0">
                  <c:v>الربع الأول 2022
Q1 2022</c:v>
                </c:pt>
              </c:strCache>
            </c:strRef>
          </c:tx>
          <c:spPr>
            <a:solidFill>
              <a:srgbClr val="AC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Sheet1!$I$24:$K$24</c:f>
              <c:strCache>
                <c:ptCount val="3"/>
                <c:pt idx="0">
                  <c:v>يناير
Jan</c:v>
                </c:pt>
                <c:pt idx="1">
                  <c:v>فبراير
Feb</c:v>
                </c:pt>
                <c:pt idx="2">
                  <c:v>مارس
Mar</c:v>
                </c:pt>
              </c:strCache>
            </c:strRef>
          </c:cat>
          <c:val>
            <c:numRef>
              <c:f>Sheet1!$I$26:$K$26</c:f>
              <c:numCache>
                <c:formatCode>_(* #,##0_);_(* \(#,##0\);_(* "-"??_);_(@_)</c:formatCode>
                <c:ptCount val="3"/>
                <c:pt idx="0">
                  <c:v>560310.83880042098</c:v>
                </c:pt>
                <c:pt idx="1">
                  <c:v>390915.94541048387</c:v>
                </c:pt>
                <c:pt idx="2">
                  <c:v>701330.15140351339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B8-4176-9CD9-84A169219CB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22061103"/>
        <c:axId val="222041551"/>
      </c:barChart>
      <c:catAx>
        <c:axId val="2220611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endParaRPr lang="en-US"/>
          </a:p>
        </c:txPr>
        <c:crossAx val="222041551"/>
        <c:crosses val="autoZero"/>
        <c:auto val="1"/>
        <c:lblAlgn val="ctr"/>
        <c:lblOffset val="100"/>
        <c:noMultiLvlLbl val="0"/>
      </c:catAx>
      <c:valAx>
        <c:axId val="222041551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222061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257577215552806"/>
          <c:y val="0.32355070890853083"/>
          <c:w val="0.11954833293040862"/>
          <c:h val="0.401073762818791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6"/>
            <c:spPr>
              <a:solidFill>
                <a:srgbClr val="B39C51"/>
              </a:solidFill>
              <a:ln>
                <a:solidFill>
                  <a:srgbClr val="E1B38B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ACB-4C63-AFA5-0AB6EA8E5A7C}"/>
              </c:ext>
            </c:extLst>
          </c:dPt>
          <c:dPt>
            <c:idx val="1"/>
            <c:bubble3D val="0"/>
            <c:spPr>
              <a:solidFill>
                <a:srgbClr val="AC0000"/>
              </a:solidFill>
              <a:ln>
                <a:solidFill>
                  <a:srgbClr val="80546C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ACB-4C63-AFA5-0AB6EA8E5A7C}"/>
              </c:ext>
            </c:extLst>
          </c:dPt>
          <c:dLbls>
            <c:spPr>
              <a:solidFill>
                <a:srgbClr val="4D4D4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Sheet2!$H$21:$I$21</c:f>
              <c:strCache>
                <c:ptCount val="2"/>
                <c:pt idx="0">
                  <c:v> رحلات اليوم الواحد (بدون مبيت)
Same-day Trips </c:v>
                </c:pt>
                <c:pt idx="1">
                  <c:v> رحلات المبيت (السياح)
Overnight Trips (Tourists) </c:v>
                </c:pt>
              </c:strCache>
            </c:strRef>
          </c:cat>
          <c:val>
            <c:numRef>
              <c:f>Sheet2!$H$22:$I$22</c:f>
              <c:numCache>
                <c:formatCode>_(* #,##0_);_(* \(#,##0\);_(* "-"??_);_(@_)</c:formatCode>
                <c:ptCount val="2"/>
                <c:pt idx="0">
                  <c:v>894254.73785441089</c:v>
                </c:pt>
                <c:pt idx="1">
                  <c:v>758302.19776000734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CB-4C63-AFA5-0AB6EA8E5A7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913941180892369"/>
          <c:y val="0.28389589484742023"/>
          <c:w val="0.29017405860369411"/>
          <c:h val="0.4433305556662438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1113298337708"/>
          <c:y val="5.0925925925925923E-2"/>
          <c:w val="0.66294763551954849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B39C51"/>
            </a:solidFill>
            <a:ln w="9525" cap="flat" cmpd="sng" algn="ctr">
              <a:solidFill>
                <a:srgbClr val="E1B38B"/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CF8DFC7-5CC1-4566-95A7-FFA9A60316BA}" type="VALUE">
                      <a:rPr lang="en-US" smtClean="0"/>
                      <a:pPr/>
                      <a:t>[VALUE]</a:t>
                    </a:fld>
                    <a:endParaRPr lang="en-US">
                      <a:solidFill>
                        <a:schemeClr val="tx1"/>
                      </a:solidFill>
                    </a:endParaRPr>
                  </a:p>
                  <a:p>
                    <a:r>
                      <a:rPr lang="en-US">
                        <a:solidFill>
                          <a:schemeClr val="tx1"/>
                        </a:solidFill>
                      </a:rPr>
                      <a:t>(61%)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7E2-4A43-B462-C1F87D50F8F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6BB95E1-1C70-431F-8D28-E17CDE969851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dirty="0"/>
                      <a:t>(22%)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7E2-4A43-B462-C1F87D50F8F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21DD82E-0D69-4AFB-AE7C-5490285191F8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(10%)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7E2-4A43-B462-C1F87D50F8F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B44FE4D-B02E-4B5B-A6CA-74201D42C25E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(4%)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7E2-4A43-B462-C1F87D50F8F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C19D28B-0446-4C5C-9542-1AE093A01EB7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(3%)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7E2-4A43-B462-C1F87D50F8F3}"/>
                </c:ext>
              </c:extLst>
            </c:dLbl>
            <c:spPr>
              <a:noFill/>
              <a:ln>
                <a:solidFill>
                  <a:srgbClr val="E1B38B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Sheet2!$H$10:$L$10</c:f>
              <c:strCache>
                <c:ptCount val="5"/>
                <c:pt idx="0">
                  <c:v> الترفيه وقضاء العطلات
Holiday/Lesiure </c:v>
                </c:pt>
                <c:pt idx="1">
                  <c:v> التسوق
Shopping </c:v>
                </c:pt>
                <c:pt idx="2">
                  <c:v> زيارة الأصدقاء أو الأقارب
VFR </c:v>
                </c:pt>
                <c:pt idx="3">
                  <c:v> الأعمال والأغراض المهنية
Business &amp; professional  </c:v>
                </c:pt>
                <c:pt idx="4">
                  <c:v> أخرى (علاج، تدريب، عبور،...)
Other (Health, Training, Transit,…) </c:v>
                </c:pt>
              </c:strCache>
            </c:strRef>
          </c:cat>
          <c:val>
            <c:numRef>
              <c:f>Sheet2!$H$11:$L$11</c:f>
              <c:numCache>
                <c:formatCode>_(* #,##0_);_(* \(#,##0\);_(* "-"??_);_(@_)</c:formatCode>
                <c:ptCount val="5"/>
                <c:pt idx="0">
                  <c:v>1008460.5735903673</c:v>
                </c:pt>
                <c:pt idx="1">
                  <c:v>369965.58003843913</c:v>
                </c:pt>
                <c:pt idx="2">
                  <c:v>159228.07846261509</c:v>
                </c:pt>
                <c:pt idx="3">
                  <c:v>64359.973347374369</c:v>
                </c:pt>
                <c:pt idx="4">
                  <c:v>50542.730175622208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E2-4A43-B462-C1F87D50F8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22046543"/>
        <c:axId val="222038223"/>
      </c:barChart>
      <c:catAx>
        <c:axId val="222046543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038223"/>
        <c:crosses val="autoZero"/>
        <c:auto val="1"/>
        <c:lblAlgn val="ctr"/>
        <c:lblOffset val="100"/>
        <c:noMultiLvlLbl val="0"/>
      </c:catAx>
      <c:valAx>
        <c:axId val="222038223"/>
        <c:scaling>
          <c:orientation val="minMax"/>
          <c:max val="1100000"/>
        </c:scaling>
        <c:delete val="1"/>
        <c:axPos val="t"/>
        <c:numFmt formatCode="_(* #,##0_);_(* \(#,##0\);_(* &quot;-&quot;??_);_(@_)" sourceLinked="1"/>
        <c:majorTickMark val="none"/>
        <c:minorTickMark val="none"/>
        <c:tickLblPos val="nextTo"/>
        <c:crossAx val="222046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74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8"/>
            <a:ext cx="12192000" cy="457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1A43C29-CA6D-46F4-877E-F80CC5A4D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42" y="76201"/>
            <a:ext cx="1913749" cy="39044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1905000" y="62080"/>
            <a:ext cx="1028700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12192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sz="18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2569027" y="62080"/>
            <a:ext cx="9622973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64" y="0"/>
            <a:ext cx="2824485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48001"/>
            <a:ext cx="12192000" cy="1433411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12192000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17416"/>
            <a:ext cx="6400800" cy="32019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ADFCD1-3E7E-4A3D-A3EB-228570F8C76A}"/>
              </a:ext>
            </a:extLst>
          </p:cNvPr>
          <p:cNvSpPr txBox="1"/>
          <p:nvPr/>
        </p:nvSpPr>
        <p:spPr>
          <a:xfrm>
            <a:off x="1905000" y="3126574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الربع الأول 2022</a:t>
            </a:r>
          </a:p>
          <a:p>
            <a:pPr marL="20365" algn="ctr" rtl="1"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Q1 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85800"/>
            <a:ext cx="6494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الزوار الوافدون حسب بلد/ منطقة الإقامة- الربع الأول 2022</a:t>
            </a:r>
            <a:endParaRPr lang="en-US" sz="2000" b="1" spc="56" dirty="0">
              <a:solidFill>
                <a:srgbClr val="99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Inbound Visitors by Country/Region of Residence- Q1 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74CD4FC9-2A75-4C4A-902A-2B0460B4F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346854"/>
              </p:ext>
            </p:extLst>
          </p:nvPr>
        </p:nvGraphicFramePr>
        <p:xfrm>
          <a:off x="1081382" y="1600200"/>
          <a:ext cx="10029236" cy="4427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191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2965655243"/>
                    </a:ext>
                  </a:extLst>
                </a:gridCol>
                <a:gridCol w="2283015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87784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Country/Region  of Residence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الأول 2022</a:t>
                      </a:r>
                    </a:p>
                    <a:p>
                      <a:pPr algn="ctr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السوقية</a:t>
                      </a:r>
                      <a:b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Market Share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بلد/منطقة الإقامة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1,457,291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88.2%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السعودية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GCC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163,160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9.9%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الخليجية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Europe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13,297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0.8%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أوروبا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Asia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5,726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0.3%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آسيا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Middle East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4,877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0.3%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الشرق الأوسط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America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6,458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0.4%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أمريكا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1,749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0.1%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4184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Total </a:t>
                      </a:r>
                    </a:p>
                  </a:txBody>
                  <a:tcPr marL="4233" marR="4233" marT="4233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1,652,557</a:t>
                      </a:r>
                      <a:endParaRPr lang="en-US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الإجمالي</a:t>
                      </a:r>
                      <a:endParaRPr lang="en-US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2851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3072CBB-E431-487D-901E-D13AA335EAC6}"/>
              </a:ext>
            </a:extLst>
          </p:cNvPr>
          <p:cNvSpPr txBox="1"/>
          <p:nvPr/>
        </p:nvSpPr>
        <p:spPr>
          <a:xfrm>
            <a:off x="1371600" y="6119336"/>
            <a:ext cx="8610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FF0000"/>
                </a:solidFill>
                <a:cs typeface="Sakkal Majalla" panose="02000000000000000000" pitchFamily="2" charset="-78"/>
              </a:rPr>
              <a:t>N.B. As per UNWTO recommendations, visitors are counted based on country of residence rather than nationality. For example, inbound visitors from KSA include Saudi nationals plus expats residing permanently in KSA.</a:t>
            </a:r>
          </a:p>
        </p:txBody>
      </p:sp>
    </p:spTree>
    <p:extLst>
      <p:ext uri="{BB962C8B-B14F-4D97-AF65-F5344CB8AC3E}">
        <p14:creationId xmlns:p14="http://schemas.microsoft.com/office/powerpoint/2010/main" val="3222547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نسية- الربع الأول 2022</a:t>
            </a:r>
            <a:b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Nationality- Q1 2022</a:t>
            </a:r>
            <a:endParaRPr lang="en-US" sz="2000" dirty="0">
              <a:solidFill>
                <a:srgbClr val="99000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BD6F67-BD2B-409D-95D4-2426ADA3D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166121"/>
              </p:ext>
            </p:extLst>
          </p:nvPr>
        </p:nvGraphicFramePr>
        <p:xfrm>
          <a:off x="332508" y="1259918"/>
          <a:ext cx="11346874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8430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3344222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3344222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3633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الأول 2022</a:t>
                      </a:r>
                    </a:p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1,208,095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UAE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9,058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الإمارات العربية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Kuwait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54,113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Oman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7,619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Russia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2,323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Israel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1,280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India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94,394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Turkey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2,708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Egypt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24,061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UK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26,564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France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3,728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Germany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3,907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Italy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2,981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Spain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1,856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Cyprus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212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Singapore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549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سـنغافوره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Pakistan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32,460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USA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19,601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China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4,073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170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Sub-Total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1,499,581 </a:t>
                      </a:r>
                    </a:p>
                  </a:txBody>
                  <a:tcPr marL="4233" marR="4233" marT="4233" marB="0" anchor="b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المجموع الفرعي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43134"/>
                  </a:ext>
                </a:extLst>
              </a:tr>
              <a:tr h="1496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152,976 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الدول الأخرى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610013"/>
                  </a:ext>
                </a:extLst>
              </a:tr>
              <a:tr h="1709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Grand Total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1,652,557 </a:t>
                      </a:r>
                    </a:p>
                  </a:txBody>
                  <a:tcPr marL="4233" marR="4233" marT="4233" marB="0" anchor="b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الإجمالي العام </a:t>
                      </a: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153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مؤشرات 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قطاع السياحة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الأول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Tourism Sector Recovery Indicators-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Q1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D2156546-5370-4B89-B6CB-53B82876F2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053306"/>
              </p:ext>
            </p:extLst>
          </p:nvPr>
        </p:nvGraphicFramePr>
        <p:xfrm>
          <a:off x="381000" y="838200"/>
          <a:ext cx="11240655" cy="5509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702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الربع الأول 2022</a:t>
            </a:r>
            <a:b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Indicators- Q1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FE862BD-0D25-47DD-9716-41B1E5080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547767"/>
              </p:ext>
            </p:extLst>
          </p:nvPr>
        </p:nvGraphicFramePr>
        <p:xfrm>
          <a:off x="142503" y="762000"/>
          <a:ext cx="11735272" cy="5638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45920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1236327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1167817">
                  <a:extLst>
                    <a:ext uri="{9D8B030D-6E8A-4147-A177-3AD203B41FA5}">
                      <a16:colId xmlns:a16="http://schemas.microsoft.com/office/drawing/2014/main" val="1859116696"/>
                    </a:ext>
                  </a:extLst>
                </a:gridCol>
                <a:gridCol w="989127">
                  <a:extLst>
                    <a:ext uri="{9D8B030D-6E8A-4147-A177-3AD203B41FA5}">
                      <a16:colId xmlns:a16="http://schemas.microsoft.com/office/drawing/2014/main" val="3296506761"/>
                    </a:ext>
                  </a:extLst>
                </a:gridCol>
                <a:gridCol w="989127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989127">
                  <a:extLst>
                    <a:ext uri="{9D8B030D-6E8A-4147-A177-3AD203B41FA5}">
                      <a16:colId xmlns:a16="http://schemas.microsoft.com/office/drawing/2014/main" val="1953926757"/>
                    </a:ext>
                  </a:extLst>
                </a:gridCol>
                <a:gridCol w="3117827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1085740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 </a:t>
                      </a:r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2019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 2020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 2021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 2022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% Change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913832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3.5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1.9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0.249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1.9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670%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(مليون)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868592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200" b="0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1.7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0.152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1.7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984%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&amp;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69265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4.1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2.0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0.341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2.9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738%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(مليون)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9265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3.4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3.7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3.8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74215"/>
                  </a:ext>
                </a:extLst>
              </a:tr>
              <a:tr h="69265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80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68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78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59755"/>
                  </a:ext>
                </a:extLst>
              </a:tr>
              <a:tr h="69265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478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213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30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292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875%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60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89548"/>
            <a:ext cx="8534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lvl="0" algn="ctr" rtl="1">
              <a:defRPr/>
            </a:pP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تدفقات السياحة الوافدة حسب طريقة الوصول- الربع الأول 2022</a:t>
            </a:r>
            <a:endParaRPr lang="en-US" sz="1400" b="1" spc="56" dirty="0">
              <a:solidFill>
                <a:schemeClr val="bg1"/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lvl="0" algn="ctr" rtl="1">
              <a:defRPr/>
            </a:pP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Inbound Tourism Flows by Mode of Transport- Q1 2022</a:t>
            </a:r>
          </a:p>
          <a:p>
            <a:pPr marL="20365" lvl="0" algn="ctr" rtl="1">
              <a:defRPr/>
            </a:pPr>
            <a:endParaRPr lang="ar-SA" sz="1600" b="1" spc="56" dirty="0">
              <a:solidFill>
                <a:schemeClr val="bg1"/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7" name="object 21">
            <a:extLst>
              <a:ext uri="{FF2B5EF4-FFF2-40B4-BE49-F238E27FC236}">
                <a16:creationId xmlns:a16="http://schemas.microsoft.com/office/drawing/2014/main" id="{63C3258D-203B-4DAE-8906-0DA3631D2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664843"/>
              </p:ext>
            </p:extLst>
          </p:nvPr>
        </p:nvGraphicFramePr>
        <p:xfrm>
          <a:off x="1345210" y="3262586"/>
          <a:ext cx="9733607" cy="199521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15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4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5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44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7092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Q1 2021</a:t>
                      </a: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Q1 2021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Q1 2021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Q1 2021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08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83,994 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67,304 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1,122 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152,420 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407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Q1 2022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Q1 2022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Q1 2022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Q1 2022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674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1,483,689 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166,061 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2,807 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1,652,557 </a:t>
                      </a:r>
                      <a:endParaRPr lang="en-US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407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% </a:t>
                      </a:r>
                      <a:r>
                        <a:rPr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Change</a:t>
                      </a:r>
                      <a:r>
                        <a:rPr lang="ar-SA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التغير </a:t>
                      </a: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% Change</a:t>
                      </a:r>
                      <a:r>
                        <a:rPr lang="ar-SA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التغير </a:t>
                      </a:r>
                      <a:endParaRPr lang="ar-SA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% Change</a:t>
                      </a:r>
                      <a:r>
                        <a:rPr lang="ar-SA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التغير </a:t>
                      </a:r>
                      <a:endParaRPr lang="ar-SA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% Change</a:t>
                      </a:r>
                      <a:r>
                        <a:rPr lang="ar-SA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التغير </a:t>
                      </a:r>
                      <a:endParaRPr lang="ar-SA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</a:rPr>
                        <a:t>1666%</a:t>
                      </a:r>
                      <a:endParaRPr lang="en-US" sz="1800" b="1" u="none" strike="noStrike" kern="1200" dirty="0">
                        <a:solidFill>
                          <a:srgbClr val="00B050"/>
                        </a:solidFill>
                        <a:effectLst/>
                        <a:highlight>
                          <a:srgbClr val="F5F4F6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</a:rPr>
                        <a:t>147%</a:t>
                      </a:r>
                      <a:endParaRPr lang="en-US" sz="1800" b="1" u="none" strike="noStrike" kern="1200" dirty="0">
                        <a:solidFill>
                          <a:srgbClr val="00B050"/>
                        </a:solidFill>
                        <a:effectLst/>
                        <a:highlight>
                          <a:srgbClr val="F5F4F6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</a:rPr>
                        <a:t>150%</a:t>
                      </a:r>
                      <a:endParaRPr lang="en-US" sz="1800" b="1" u="none" strike="noStrike" kern="1200" dirty="0">
                        <a:solidFill>
                          <a:srgbClr val="00B050"/>
                        </a:solidFill>
                        <a:effectLst/>
                        <a:highlight>
                          <a:srgbClr val="F5F4F6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</a:rPr>
                        <a:t>984%</a:t>
                      </a:r>
                      <a:endParaRPr lang="en-US" sz="1800" b="1" u="none" strike="noStrike" kern="1200" dirty="0">
                        <a:solidFill>
                          <a:srgbClr val="00B050"/>
                        </a:solidFill>
                        <a:effectLst/>
                        <a:highlight>
                          <a:srgbClr val="F5F4F6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23">
            <a:extLst>
              <a:ext uri="{FF2B5EF4-FFF2-40B4-BE49-F238E27FC236}">
                <a16:creationId xmlns:a16="http://schemas.microsoft.com/office/drawing/2014/main" id="{D06F9F86-E9C9-4C7E-8D26-CEF903139B74}"/>
              </a:ext>
            </a:extLst>
          </p:cNvPr>
          <p:cNvSpPr/>
          <p:nvPr/>
        </p:nvSpPr>
        <p:spPr>
          <a:xfrm>
            <a:off x="1345210" y="2025854"/>
            <a:ext cx="2207260" cy="942213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object 27">
            <a:extLst>
              <a:ext uri="{FF2B5EF4-FFF2-40B4-BE49-F238E27FC236}">
                <a16:creationId xmlns:a16="http://schemas.microsoft.com/office/drawing/2014/main" id="{57645E56-5E68-4A41-874E-9BA38A7EFD9A}"/>
              </a:ext>
            </a:extLst>
          </p:cNvPr>
          <p:cNvSpPr/>
          <p:nvPr/>
        </p:nvSpPr>
        <p:spPr>
          <a:xfrm>
            <a:off x="6215981" y="2025855"/>
            <a:ext cx="2267196" cy="942212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0" y="0"/>
                </a:moveTo>
                <a:lnTo>
                  <a:pt x="0" y="993076"/>
                </a:lnTo>
                <a:lnTo>
                  <a:pt x="5624" y="1201205"/>
                </a:lnTo>
                <a:lnTo>
                  <a:pt x="44999" y="1308082"/>
                </a:lnTo>
                <a:lnTo>
                  <a:pt x="151872" y="1347458"/>
                </a:lnTo>
                <a:lnTo>
                  <a:pt x="359994" y="1353083"/>
                </a:lnTo>
                <a:lnTo>
                  <a:pt x="2206764" y="1353083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object 31">
            <a:extLst>
              <a:ext uri="{FF2B5EF4-FFF2-40B4-BE49-F238E27FC236}">
                <a16:creationId xmlns:a16="http://schemas.microsoft.com/office/drawing/2014/main" id="{E9E1E37C-1A41-46EC-842E-54CF3CFE1C8E}"/>
              </a:ext>
            </a:extLst>
          </p:cNvPr>
          <p:cNvSpPr/>
          <p:nvPr/>
        </p:nvSpPr>
        <p:spPr>
          <a:xfrm>
            <a:off x="3851998" y="2025854"/>
            <a:ext cx="2179379" cy="942213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object 36">
            <a:extLst>
              <a:ext uri="{FF2B5EF4-FFF2-40B4-BE49-F238E27FC236}">
                <a16:creationId xmlns:a16="http://schemas.microsoft.com/office/drawing/2014/main" id="{E9A61544-880C-47A6-885E-9E46905A8FC0}"/>
              </a:ext>
            </a:extLst>
          </p:cNvPr>
          <p:cNvSpPr/>
          <p:nvPr/>
        </p:nvSpPr>
        <p:spPr>
          <a:xfrm>
            <a:off x="8848315" y="2053895"/>
            <a:ext cx="2112645" cy="98067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3" y="0"/>
                </a:lnTo>
                <a:lnTo>
                  <a:pt x="2112263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object 29">
            <a:extLst>
              <a:ext uri="{FF2B5EF4-FFF2-40B4-BE49-F238E27FC236}">
                <a16:creationId xmlns:a16="http://schemas.microsoft.com/office/drawing/2014/main" id="{E7371090-7A04-4800-BCB9-FD873FBAD8DF}"/>
              </a:ext>
            </a:extLst>
          </p:cNvPr>
          <p:cNvSpPr/>
          <p:nvPr/>
        </p:nvSpPr>
        <p:spPr>
          <a:xfrm>
            <a:off x="6250446" y="2135590"/>
            <a:ext cx="2172688" cy="673530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object 33">
            <a:extLst>
              <a:ext uri="{FF2B5EF4-FFF2-40B4-BE49-F238E27FC236}">
                <a16:creationId xmlns:a16="http://schemas.microsoft.com/office/drawing/2014/main" id="{970A0E23-0B3F-4F7F-AD28-0E79B2384E3D}"/>
              </a:ext>
            </a:extLst>
          </p:cNvPr>
          <p:cNvSpPr/>
          <p:nvPr/>
        </p:nvSpPr>
        <p:spPr>
          <a:xfrm>
            <a:off x="3980455" y="2116735"/>
            <a:ext cx="2049806" cy="397865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object 38">
            <a:extLst>
              <a:ext uri="{FF2B5EF4-FFF2-40B4-BE49-F238E27FC236}">
                <a16:creationId xmlns:a16="http://schemas.microsoft.com/office/drawing/2014/main" id="{B6E2F6F0-E7FA-4644-ACAC-B32A326F22CE}"/>
              </a:ext>
            </a:extLst>
          </p:cNvPr>
          <p:cNvSpPr txBox="1"/>
          <p:nvPr/>
        </p:nvSpPr>
        <p:spPr>
          <a:xfrm>
            <a:off x="1554749" y="2171648"/>
            <a:ext cx="2112645" cy="8912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24180">
              <a:lnSpc>
                <a:spcPct val="100000"/>
              </a:lnSpc>
            </a:pPr>
            <a:r>
              <a:rPr lang="en-US" sz="1900" b="1" spc="-25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Causeway</a:t>
            </a:r>
          </a:p>
          <a:p>
            <a:pPr marL="424180" algn="r" rtl="1">
              <a:lnSpc>
                <a:spcPct val="100000"/>
              </a:lnSpc>
            </a:pPr>
            <a:r>
              <a:rPr lang="en-US" sz="1900" b="1" spc="-25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	    </a:t>
            </a:r>
            <a:r>
              <a:rPr lang="ar-SA" sz="1900" b="1" spc="-25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بري</a:t>
            </a:r>
            <a:r>
              <a:rPr lang="en-US" sz="1900" b="1" spc="-25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	    	</a:t>
            </a:r>
            <a:endParaRPr lang="ar-SA" sz="19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object 41">
            <a:extLst>
              <a:ext uri="{FF2B5EF4-FFF2-40B4-BE49-F238E27FC236}">
                <a16:creationId xmlns:a16="http://schemas.microsoft.com/office/drawing/2014/main" id="{1E02A172-0A14-44CD-9FC7-8C752520DDFA}"/>
              </a:ext>
            </a:extLst>
          </p:cNvPr>
          <p:cNvSpPr txBox="1"/>
          <p:nvPr/>
        </p:nvSpPr>
        <p:spPr>
          <a:xfrm>
            <a:off x="9098537" y="2131528"/>
            <a:ext cx="2112645" cy="7944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3405">
              <a:lnSpc>
                <a:spcPct val="100000"/>
              </a:lnSpc>
              <a:spcBef>
                <a:spcPts val="95"/>
              </a:spcBef>
            </a:pPr>
            <a:r>
              <a:rPr sz="2500" b="1" spc="-13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Total</a:t>
            </a:r>
            <a:endParaRPr lang="en-US" sz="2500" b="1" spc="-13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3405">
              <a:lnSpc>
                <a:spcPct val="100000"/>
              </a:lnSpc>
              <a:spcBef>
                <a:spcPts val="95"/>
              </a:spcBef>
            </a:pPr>
            <a:r>
              <a:rPr lang="ar-SA" sz="2500" b="1" spc="-13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الإجمالي</a:t>
            </a:r>
            <a:endParaRPr sz="25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object 29">
            <a:extLst>
              <a:ext uri="{FF2B5EF4-FFF2-40B4-BE49-F238E27FC236}">
                <a16:creationId xmlns:a16="http://schemas.microsoft.com/office/drawing/2014/main" id="{2E13B7F1-5603-4EC0-91B8-5477FE0FFF4E}"/>
              </a:ext>
            </a:extLst>
          </p:cNvPr>
          <p:cNvSpPr/>
          <p:nvPr/>
        </p:nvSpPr>
        <p:spPr>
          <a:xfrm>
            <a:off x="6460522" y="2135589"/>
            <a:ext cx="1894205" cy="379011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object 33">
            <a:extLst>
              <a:ext uri="{FF2B5EF4-FFF2-40B4-BE49-F238E27FC236}">
                <a16:creationId xmlns:a16="http://schemas.microsoft.com/office/drawing/2014/main" id="{D3AE4F4A-B838-41A5-A029-5D8F231BA5A4}"/>
              </a:ext>
            </a:extLst>
          </p:cNvPr>
          <p:cNvSpPr/>
          <p:nvPr/>
        </p:nvSpPr>
        <p:spPr>
          <a:xfrm>
            <a:off x="4032532" y="2116736"/>
            <a:ext cx="1842128" cy="756658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object 39">
            <a:extLst>
              <a:ext uri="{FF2B5EF4-FFF2-40B4-BE49-F238E27FC236}">
                <a16:creationId xmlns:a16="http://schemas.microsoft.com/office/drawing/2014/main" id="{78C41D31-0113-421D-B851-54B2DDB12365}"/>
              </a:ext>
            </a:extLst>
          </p:cNvPr>
          <p:cNvSpPr txBox="1"/>
          <p:nvPr/>
        </p:nvSpPr>
        <p:spPr>
          <a:xfrm>
            <a:off x="6310489" y="2205369"/>
            <a:ext cx="2112645" cy="6117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86995" algn="ctr">
              <a:lnSpc>
                <a:spcPct val="100000"/>
              </a:lnSpc>
              <a:spcBef>
                <a:spcPts val="110"/>
              </a:spcBef>
            </a:pPr>
            <a:r>
              <a:rPr sz="1900" b="1" spc="2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Sea</a:t>
            </a:r>
            <a:endParaRPr lang="en-US" sz="1900" b="1" spc="2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R="86995" algn="ctr">
              <a:lnSpc>
                <a:spcPct val="100000"/>
              </a:lnSpc>
              <a:spcBef>
                <a:spcPts val="110"/>
              </a:spcBef>
            </a:pPr>
            <a:r>
              <a:rPr lang="ar-SA" sz="1900" b="1" spc="2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بحري</a:t>
            </a:r>
            <a:endParaRPr sz="19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object 40">
            <a:extLst>
              <a:ext uri="{FF2B5EF4-FFF2-40B4-BE49-F238E27FC236}">
                <a16:creationId xmlns:a16="http://schemas.microsoft.com/office/drawing/2014/main" id="{66E808A1-E72E-4E17-AA5E-E0C4CC428BAC}"/>
              </a:ext>
            </a:extLst>
          </p:cNvPr>
          <p:cNvSpPr txBox="1"/>
          <p:nvPr/>
        </p:nvSpPr>
        <p:spPr>
          <a:xfrm>
            <a:off x="3917616" y="2062019"/>
            <a:ext cx="2112645" cy="6117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86995" algn="ctr">
              <a:lnSpc>
                <a:spcPct val="100000"/>
              </a:lnSpc>
              <a:spcBef>
                <a:spcPts val="110"/>
              </a:spcBef>
            </a:pPr>
            <a:r>
              <a:rPr sz="1900" b="1" spc="-1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Air</a:t>
            </a:r>
            <a:endParaRPr lang="en-US" sz="1900" b="1" spc="-1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R="86995" algn="ctr">
              <a:lnSpc>
                <a:spcPct val="100000"/>
              </a:lnSpc>
              <a:spcBef>
                <a:spcPts val="110"/>
              </a:spcBef>
            </a:pPr>
            <a:r>
              <a:rPr lang="ar-SA" sz="1900" b="1" spc="-1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جوي</a:t>
            </a:r>
            <a:endParaRPr sz="19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593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3C7F-B9C0-4EF6-940C-6E6905D2F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76200"/>
            <a:ext cx="9525000" cy="533400"/>
          </a:xfrm>
        </p:spPr>
        <p:txBody>
          <a:bodyPr>
            <a:noAutofit/>
          </a:bodyPr>
          <a:lstStyle/>
          <a:p>
            <a:pPr marL="20365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التغير الشهري في عدد الزوار الوافدين- الربع الأول 2022</a:t>
            </a:r>
            <a:b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Monthly Change in Number of Inbound Visitors- Q1 2022</a:t>
            </a:r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25FA71-8382-4261-81D1-51D03A7B01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693051"/>
              </p:ext>
            </p:extLst>
          </p:nvPr>
        </p:nvGraphicFramePr>
        <p:xfrm>
          <a:off x="609600" y="15240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9832188C-1EA7-404E-83DF-3A74761907E0}"/>
              </a:ext>
            </a:extLst>
          </p:cNvPr>
          <p:cNvGrpSpPr/>
          <p:nvPr/>
        </p:nvGrpSpPr>
        <p:grpSpPr>
          <a:xfrm>
            <a:off x="8229593" y="2667000"/>
            <a:ext cx="442319" cy="376052"/>
            <a:chOff x="7514660" y="4867632"/>
            <a:chExt cx="289687" cy="376052"/>
          </a:xfrm>
        </p:grpSpPr>
        <p:sp>
          <p:nvSpPr>
            <p:cNvPr id="6" name="object 30">
              <a:extLst>
                <a:ext uri="{FF2B5EF4-FFF2-40B4-BE49-F238E27FC236}">
                  <a16:creationId xmlns:a16="http://schemas.microsoft.com/office/drawing/2014/main" id="{3B5F9C1E-468A-418C-B725-057FD31BE32D}"/>
                </a:ext>
              </a:extLst>
            </p:cNvPr>
            <p:cNvSpPr txBox="1"/>
            <p:nvPr/>
          </p:nvSpPr>
          <p:spPr>
            <a:xfrm>
              <a:off x="7514660" y="5028240"/>
              <a:ext cx="289687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/>
              <a:r>
                <a:rPr lang="en-US" sz="1400" b="1" dirty="0">
                  <a:solidFill>
                    <a:srgbClr val="00B050"/>
                  </a:solidFill>
                </a:rPr>
                <a:t>1067</a:t>
              </a:r>
              <a:r>
                <a:rPr lang="en-US" sz="1200" b="1" dirty="0">
                  <a:solidFill>
                    <a:srgbClr val="00B050"/>
                  </a:solidFill>
                </a:rPr>
                <a:t>% </a:t>
              </a:r>
            </a:p>
          </p:txBody>
        </p:sp>
        <p:sp>
          <p:nvSpPr>
            <p:cNvPr id="7" name="object 25">
              <a:extLst>
                <a:ext uri="{FF2B5EF4-FFF2-40B4-BE49-F238E27FC236}">
                  <a16:creationId xmlns:a16="http://schemas.microsoft.com/office/drawing/2014/main" id="{3719A4DD-CE80-40DD-BC90-4BC0F18F4489}"/>
                </a:ext>
              </a:extLst>
            </p:cNvPr>
            <p:cNvSpPr/>
            <p:nvPr/>
          </p:nvSpPr>
          <p:spPr>
            <a:xfrm>
              <a:off x="7610116" y="4867632"/>
              <a:ext cx="135927" cy="127994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00945D"/>
            </a:solidFill>
          </p:spPr>
          <p:txBody>
            <a:bodyPr wrap="square" lIns="0" tIns="0" rIns="0" bIns="0" rtlCol="0"/>
            <a:lstStyle/>
            <a:p>
              <a:endParaRPr sz="2000" b="1">
                <a:solidFill>
                  <a:srgbClr val="00B050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CE90A8C-78BA-4421-BC82-2FE1AECF7E71}"/>
              </a:ext>
            </a:extLst>
          </p:cNvPr>
          <p:cNvGrpSpPr/>
          <p:nvPr/>
        </p:nvGrpSpPr>
        <p:grpSpPr>
          <a:xfrm>
            <a:off x="5029200" y="3551561"/>
            <a:ext cx="366120" cy="376052"/>
            <a:chOff x="7564563" y="4867632"/>
            <a:chExt cx="239782" cy="376052"/>
          </a:xfrm>
        </p:grpSpPr>
        <p:sp>
          <p:nvSpPr>
            <p:cNvPr id="9" name="object 30">
              <a:extLst>
                <a:ext uri="{FF2B5EF4-FFF2-40B4-BE49-F238E27FC236}">
                  <a16:creationId xmlns:a16="http://schemas.microsoft.com/office/drawing/2014/main" id="{79A5D40B-9FDE-451A-ADA8-6E6EEF4CBE9F}"/>
                </a:ext>
              </a:extLst>
            </p:cNvPr>
            <p:cNvSpPr txBox="1"/>
            <p:nvPr/>
          </p:nvSpPr>
          <p:spPr>
            <a:xfrm>
              <a:off x="7564563" y="5028240"/>
              <a:ext cx="239782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/>
              <a:r>
                <a:rPr lang="en-US" sz="1400" b="1" dirty="0">
                  <a:solidFill>
                    <a:srgbClr val="00B050"/>
                  </a:solidFill>
                </a:rPr>
                <a:t>789</a:t>
              </a:r>
              <a:r>
                <a:rPr lang="en-US" sz="1100" b="1" dirty="0">
                  <a:solidFill>
                    <a:srgbClr val="00B050"/>
                  </a:solidFill>
                </a:rPr>
                <a:t>% </a:t>
              </a:r>
              <a:endParaRPr lang="en-US" sz="1100" b="1" dirty="0">
                <a:solidFill>
                  <a:srgbClr val="00B050"/>
                </a:solidFill>
                <a:latin typeface="Corbel"/>
                <a:cs typeface="Corbel"/>
              </a:endParaRPr>
            </a:p>
          </p:txBody>
        </p:sp>
        <p:sp>
          <p:nvSpPr>
            <p:cNvPr id="10" name="object 25">
              <a:extLst>
                <a:ext uri="{FF2B5EF4-FFF2-40B4-BE49-F238E27FC236}">
                  <a16:creationId xmlns:a16="http://schemas.microsoft.com/office/drawing/2014/main" id="{3D36F778-49BE-46C6-953F-60B3E133E3B1}"/>
                </a:ext>
              </a:extLst>
            </p:cNvPr>
            <p:cNvSpPr/>
            <p:nvPr/>
          </p:nvSpPr>
          <p:spPr>
            <a:xfrm>
              <a:off x="7610116" y="4867632"/>
              <a:ext cx="135927" cy="127994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00945D"/>
            </a:solidFill>
          </p:spPr>
          <p:txBody>
            <a:bodyPr wrap="square" lIns="0" tIns="0" rIns="0" bIns="0" rtlCol="0"/>
            <a:lstStyle/>
            <a:p>
              <a:endParaRPr sz="1400" b="1">
                <a:solidFill>
                  <a:srgbClr val="00B050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56FF7DA-B054-4D4D-B714-A3A9FCCE43EC}"/>
              </a:ext>
            </a:extLst>
          </p:cNvPr>
          <p:cNvGrpSpPr/>
          <p:nvPr/>
        </p:nvGrpSpPr>
        <p:grpSpPr>
          <a:xfrm>
            <a:off x="1600193" y="3207891"/>
            <a:ext cx="442319" cy="376052"/>
            <a:chOff x="7514658" y="4867632"/>
            <a:chExt cx="289687" cy="376052"/>
          </a:xfrm>
        </p:grpSpPr>
        <p:sp>
          <p:nvSpPr>
            <p:cNvPr id="12" name="object 30">
              <a:extLst>
                <a:ext uri="{FF2B5EF4-FFF2-40B4-BE49-F238E27FC236}">
                  <a16:creationId xmlns:a16="http://schemas.microsoft.com/office/drawing/2014/main" id="{67080507-80A5-4C3E-A4FE-0268C8A9DEED}"/>
                </a:ext>
              </a:extLst>
            </p:cNvPr>
            <p:cNvSpPr txBox="1"/>
            <p:nvPr/>
          </p:nvSpPr>
          <p:spPr>
            <a:xfrm>
              <a:off x="7514658" y="5028240"/>
              <a:ext cx="289687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/>
              <a:r>
                <a:rPr lang="en-US" sz="1400" b="1" dirty="0">
                  <a:solidFill>
                    <a:srgbClr val="00B050"/>
                  </a:solidFill>
                </a:rPr>
                <a:t>1059</a:t>
              </a:r>
              <a:r>
                <a:rPr lang="en-US" sz="1100" b="1" dirty="0">
                  <a:solidFill>
                    <a:srgbClr val="00B050"/>
                  </a:solidFill>
                </a:rPr>
                <a:t>% </a:t>
              </a:r>
              <a:endParaRPr lang="en-US" sz="1100" b="1" dirty="0">
                <a:solidFill>
                  <a:srgbClr val="00B050"/>
                </a:solidFill>
                <a:latin typeface="Corbel"/>
                <a:cs typeface="Corbel"/>
              </a:endParaRPr>
            </a:p>
          </p:txBody>
        </p:sp>
        <p:sp>
          <p:nvSpPr>
            <p:cNvPr id="13" name="object 25">
              <a:extLst>
                <a:ext uri="{FF2B5EF4-FFF2-40B4-BE49-F238E27FC236}">
                  <a16:creationId xmlns:a16="http://schemas.microsoft.com/office/drawing/2014/main" id="{4B3A1376-F2A4-4E81-9CB8-2530956D05EE}"/>
                </a:ext>
              </a:extLst>
            </p:cNvPr>
            <p:cNvSpPr/>
            <p:nvPr/>
          </p:nvSpPr>
          <p:spPr>
            <a:xfrm>
              <a:off x="7610116" y="4867632"/>
              <a:ext cx="135927" cy="127994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00945D"/>
            </a:solidFill>
          </p:spPr>
          <p:txBody>
            <a:bodyPr wrap="square" lIns="0" tIns="0" rIns="0" bIns="0" rtlCol="0"/>
            <a:lstStyle/>
            <a:p>
              <a:endParaRPr sz="1400" b="1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555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9D5A2-A92B-437D-BB97-3B8017EB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أعداد الزوار الوافدين حسب 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نوع الرحلة- 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الربع الأول 2022</a:t>
            </a:r>
            <a:b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Type of Trip- Q1 2022</a:t>
            </a:r>
            <a:endParaRPr lang="en-US" sz="2000" dirty="0">
              <a:solidFill>
                <a:srgbClr val="990000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453BD70-62D5-4AB5-A609-9EC32EA4F7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005683"/>
              </p:ext>
            </p:extLst>
          </p:nvPr>
        </p:nvGraphicFramePr>
        <p:xfrm>
          <a:off x="2479965" y="1602509"/>
          <a:ext cx="7130472" cy="4567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566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739B8-62B9-4A6C-B317-06B7A16DC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الغرض الرئيس للرحلة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- الربع الأول 2022</a:t>
            </a:r>
            <a:b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Main Purpose of Trip- Q1 2022</a:t>
            </a:r>
            <a:endParaRPr lang="en-US" sz="2000" dirty="0">
              <a:solidFill>
                <a:srgbClr val="99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6B85C7-71FF-4A12-A729-E355F3D399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03852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92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138C5-4775-4360-9D25-69508FF21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03259"/>
            <a:ext cx="11201400" cy="533400"/>
          </a:xfrm>
        </p:spPr>
        <p:txBody>
          <a:bodyPr>
            <a:noAutofit/>
          </a:bodyPr>
          <a:lstStyle/>
          <a:p>
            <a:pPr marL="20365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ar-SA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الليالي السياحية- الربع الأول 2022</a:t>
            </a:r>
            <a:r>
              <a:rPr lang="ar-BH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Overnights- Q1</a:t>
            </a:r>
            <a:b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endParaRPr lang="en-US" sz="2000" dirty="0">
              <a:solidFill>
                <a:srgbClr val="990000"/>
              </a:solidFill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FFD7B225-B244-4532-898A-1A17A033823B}"/>
              </a:ext>
            </a:extLst>
          </p:cNvPr>
          <p:cNvSpPr txBox="1"/>
          <p:nvPr/>
        </p:nvSpPr>
        <p:spPr>
          <a:xfrm>
            <a:off x="8239175" y="1361167"/>
            <a:ext cx="3907208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58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إجمالي الليالي السياحية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spc="58" dirty="0">
                <a:solidFill>
                  <a:srgbClr val="990000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Total Overnights</a:t>
            </a:r>
            <a:endParaRPr kumimoji="0" lang="ar-SA" sz="2400" b="1" i="0" u="none" strike="noStrike" kern="1200" cap="none" spc="58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5" name="object 74">
            <a:extLst>
              <a:ext uri="{FF2B5EF4-FFF2-40B4-BE49-F238E27FC236}">
                <a16:creationId xmlns:a16="http://schemas.microsoft.com/office/drawing/2014/main" id="{B6945077-593D-4801-BC9F-4FF37C688DF1}"/>
              </a:ext>
            </a:extLst>
          </p:cNvPr>
          <p:cNvSpPr txBox="1"/>
          <p:nvPr/>
        </p:nvSpPr>
        <p:spPr>
          <a:xfrm>
            <a:off x="7503605" y="3682489"/>
            <a:ext cx="446258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-8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متوسط مدة </a:t>
            </a:r>
            <a:r>
              <a:rPr lang="ar-SA" sz="2400" b="1" spc="-8" dirty="0">
                <a:solidFill>
                  <a:srgbClr val="990000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إقامة السائح</a:t>
            </a:r>
            <a:endParaRPr kumimoji="0" lang="en-US" sz="2400" b="1" i="0" u="none" strike="noStrike" kern="1200" cap="none" spc="-8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8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Average Length of Stay</a:t>
            </a:r>
            <a:endParaRPr kumimoji="0" lang="ar-SA" sz="2400" b="1" i="0" u="none" strike="noStrike" kern="1200" cap="none" spc="-8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6" name="object 8">
            <a:extLst>
              <a:ext uri="{FF2B5EF4-FFF2-40B4-BE49-F238E27FC236}">
                <a16:creationId xmlns:a16="http://schemas.microsoft.com/office/drawing/2014/main" id="{9CA69201-C5D5-46B2-8802-A095C728300F}"/>
              </a:ext>
            </a:extLst>
          </p:cNvPr>
          <p:cNvSpPr txBox="1"/>
          <p:nvPr/>
        </p:nvSpPr>
        <p:spPr>
          <a:xfrm>
            <a:off x="7251360" y="2410751"/>
            <a:ext cx="2222743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1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2.9</a:t>
            </a:r>
            <a:r>
              <a:rPr kumimoji="0" lang="ar-SA" sz="2800" b="1" i="0" u="none" strike="noStrike" kern="1200" cap="none" spc="-11" normalizeH="0" baseline="0" noProof="0" dirty="0">
                <a:ln>
                  <a:noFill/>
                </a:ln>
                <a:solidFill>
                  <a:srgbClr val="80546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endParaRPr kumimoji="0" lang="en-US" sz="2800" b="1" i="0" u="none" strike="noStrike" kern="1200" cap="none" spc="-11" normalizeH="0" baseline="0" noProof="0" dirty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9472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مليون</a:t>
            </a:r>
            <a:r>
              <a:rPr kumimoji="0" lang="en-GB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ليلة </a:t>
            </a:r>
          </a:p>
          <a:p>
            <a:pPr marL="9472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million Night</a:t>
            </a:r>
            <a:endParaRPr kumimoji="0" lang="ar-SA" b="1" i="0" u="none" strike="noStrike" kern="1200" cap="none" spc="-5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7" name="object 26">
            <a:extLst>
              <a:ext uri="{FF2B5EF4-FFF2-40B4-BE49-F238E27FC236}">
                <a16:creationId xmlns:a16="http://schemas.microsoft.com/office/drawing/2014/main" id="{6705F233-5F00-422C-8E17-302F3AA25CE2}"/>
              </a:ext>
            </a:extLst>
          </p:cNvPr>
          <p:cNvSpPr txBox="1"/>
          <p:nvPr/>
        </p:nvSpPr>
        <p:spPr>
          <a:xfrm>
            <a:off x="9855225" y="2413359"/>
            <a:ext cx="2110960" cy="1010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09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783</a:t>
            </a:r>
            <a:r>
              <a:rPr kumimoji="0" sz="2800" b="1" i="0" u="none" strike="noStrike" kern="1200" cap="none" spc="-5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%</a:t>
            </a:r>
            <a:endParaRPr kumimoji="0" sz="2800" b="1" i="0" u="none" strike="noStrike" kern="1200" cap="none" spc="0" normalizeH="0" baseline="0" noProof="0" dirty="0">
              <a:ln>
                <a:noFill/>
              </a:ln>
              <a:solidFill>
                <a:srgbClr val="B39C5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b="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مقارنة بالربع الأول 2021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VS. Q1 2021</a:t>
            </a:r>
            <a:endParaRPr kumimoji="0" b="1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D1378DFD-D8A2-4619-BF5B-5FBDC066C7D5}"/>
              </a:ext>
            </a:extLst>
          </p:cNvPr>
          <p:cNvSpPr txBox="1"/>
          <p:nvPr/>
        </p:nvSpPr>
        <p:spPr>
          <a:xfrm>
            <a:off x="7265480" y="4507498"/>
            <a:ext cx="2222743" cy="1261884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1" normalizeH="0" baseline="0" noProof="0" dirty="0">
                <a:ln>
                  <a:noFill/>
                </a:ln>
                <a:solidFill>
                  <a:srgbClr val="A38D47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3.8</a:t>
            </a:r>
            <a:r>
              <a:rPr kumimoji="0" lang="ar-SA" sz="2800" b="1" i="0" u="none" strike="noStrike" kern="1200" cap="none" spc="-11" normalizeH="0" baseline="0" noProof="0" dirty="0">
                <a:ln>
                  <a:noFill/>
                </a:ln>
                <a:solidFill>
                  <a:srgbClr val="80546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endParaRPr kumimoji="0" lang="en-US" sz="2800" b="1" i="0" u="none" strike="noStrike" kern="1200" cap="none" spc="-11" normalizeH="0" baseline="0" noProof="0" dirty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11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ليلة</a:t>
            </a:r>
            <a:r>
              <a:rPr kumimoji="0" lang="en-US" b="1" i="0" u="none" strike="noStrike" kern="1200" cap="none" spc="-11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Night</a:t>
            </a:r>
            <a:endParaRPr kumimoji="0" lang="ar-SA" b="1" i="0" u="none" strike="noStrike" kern="1200" cap="none" spc="-11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11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الربع الأول 2022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-11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Q1 2022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B39C5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9" name="object 26">
            <a:extLst>
              <a:ext uri="{FF2B5EF4-FFF2-40B4-BE49-F238E27FC236}">
                <a16:creationId xmlns:a16="http://schemas.microsoft.com/office/drawing/2014/main" id="{5331EE1F-B1F0-49F6-914C-0E973402C2CD}"/>
              </a:ext>
            </a:extLst>
          </p:cNvPr>
          <p:cNvSpPr txBox="1"/>
          <p:nvPr/>
        </p:nvSpPr>
        <p:spPr>
          <a:xfrm>
            <a:off x="10028363" y="4507498"/>
            <a:ext cx="2069091" cy="1261884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1" normalizeH="0" baseline="0" noProof="0" dirty="0">
                <a:ln>
                  <a:noFill/>
                </a:ln>
                <a:solidFill>
                  <a:srgbClr val="A38D47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3.7</a:t>
            </a:r>
            <a:endParaRPr kumimoji="0" lang="ar-SA" sz="2800" b="1" i="0" u="none" strike="noStrike" kern="1200" cap="none" spc="-11" normalizeH="0" baseline="0" noProof="0" dirty="0">
              <a:ln>
                <a:noFill/>
              </a:ln>
              <a:solidFill>
                <a:srgbClr val="A38D47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1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ليلة </a:t>
            </a:r>
            <a:r>
              <a:rPr kumimoji="0" lang="en-US" b="1" i="0" u="none" strike="noStrike" kern="1200" cap="none" spc="-1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Night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11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الربع الأول 2021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-11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Q1 2021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B39C5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0" name="object 32">
            <a:extLst>
              <a:ext uri="{FF2B5EF4-FFF2-40B4-BE49-F238E27FC236}">
                <a16:creationId xmlns:a16="http://schemas.microsoft.com/office/drawing/2014/main" id="{417BDA2C-A7EC-4FF2-962A-C7981EA49919}"/>
              </a:ext>
            </a:extLst>
          </p:cNvPr>
          <p:cNvSpPr/>
          <p:nvPr/>
        </p:nvSpPr>
        <p:spPr>
          <a:xfrm rot="5400000" flipV="1">
            <a:off x="4593241" y="4200675"/>
            <a:ext cx="4806629" cy="111782"/>
          </a:xfrm>
          <a:custGeom>
            <a:avLst/>
            <a:gdLst/>
            <a:ahLst/>
            <a:cxnLst/>
            <a:rect l="l" t="t" r="r" b="b"/>
            <a:pathLst>
              <a:path w="2990215">
                <a:moveTo>
                  <a:pt x="0" y="0"/>
                </a:moveTo>
                <a:lnTo>
                  <a:pt x="2990215" y="0"/>
                </a:lnTo>
              </a:path>
            </a:pathLst>
          </a:cu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1" name="object 28">
            <a:extLst>
              <a:ext uri="{FF2B5EF4-FFF2-40B4-BE49-F238E27FC236}">
                <a16:creationId xmlns:a16="http://schemas.microsoft.com/office/drawing/2014/main" id="{4E86C803-9A9F-4272-8F0E-A3E79C8749C7}"/>
              </a:ext>
            </a:extLst>
          </p:cNvPr>
          <p:cNvSpPr txBox="1"/>
          <p:nvPr/>
        </p:nvSpPr>
        <p:spPr>
          <a:xfrm>
            <a:off x="124219" y="1860121"/>
            <a:ext cx="360338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-8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متوسط مدة الإقامة</a:t>
            </a:r>
            <a:endParaRPr kumimoji="0" lang="en-US" sz="2000" b="1" i="0" u="none" strike="noStrike" kern="1200" cap="none" spc="-8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8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Average Length of Stay</a:t>
            </a:r>
            <a:endParaRPr kumimoji="0" lang="ar-SA" sz="2000" b="1" i="0" u="none" strike="noStrike" kern="1200" cap="none" spc="-8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2" name="object 29">
            <a:extLst>
              <a:ext uri="{FF2B5EF4-FFF2-40B4-BE49-F238E27FC236}">
                <a16:creationId xmlns:a16="http://schemas.microsoft.com/office/drawing/2014/main" id="{CF258AFE-FA05-475F-8A74-22A69FB26F4E}"/>
              </a:ext>
            </a:extLst>
          </p:cNvPr>
          <p:cNvSpPr txBox="1"/>
          <p:nvPr/>
        </p:nvSpPr>
        <p:spPr>
          <a:xfrm>
            <a:off x="4380328" y="2230024"/>
            <a:ext cx="11312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2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GB" sz="2800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ليلة </a:t>
            </a:r>
            <a:r>
              <a:rPr kumimoji="0" lang="en-US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Night</a:t>
            </a:r>
            <a:endParaRPr kumimoji="0" lang="ar-SA" b="1" i="0" u="none" strike="noStrike" kern="1200" cap="none" spc="-5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3" name="object 32">
            <a:extLst>
              <a:ext uri="{FF2B5EF4-FFF2-40B4-BE49-F238E27FC236}">
                <a16:creationId xmlns:a16="http://schemas.microsoft.com/office/drawing/2014/main" id="{7B9EB1D3-5AC0-4EC4-AAA3-1C6FCBBC7F56}"/>
              </a:ext>
            </a:extLst>
          </p:cNvPr>
          <p:cNvSpPr/>
          <p:nvPr/>
        </p:nvSpPr>
        <p:spPr>
          <a:xfrm flipV="1">
            <a:off x="945060" y="3753993"/>
            <a:ext cx="4774429" cy="45719"/>
          </a:xfrm>
          <a:custGeom>
            <a:avLst/>
            <a:gdLst/>
            <a:ahLst/>
            <a:cxnLst/>
            <a:rect l="l" t="t" r="r" b="b"/>
            <a:pathLst>
              <a:path w="2990215">
                <a:moveTo>
                  <a:pt x="0" y="0"/>
                </a:moveTo>
                <a:lnTo>
                  <a:pt x="2990215" y="0"/>
                </a:lnTo>
              </a:path>
            </a:pathLst>
          </a:cu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4" name="object 59">
            <a:extLst>
              <a:ext uri="{FF2B5EF4-FFF2-40B4-BE49-F238E27FC236}">
                <a16:creationId xmlns:a16="http://schemas.microsoft.com/office/drawing/2014/main" id="{FBF2D3C1-3224-4F18-916B-0E9AA9F265AD}"/>
              </a:ext>
            </a:extLst>
          </p:cNvPr>
          <p:cNvSpPr/>
          <p:nvPr/>
        </p:nvSpPr>
        <p:spPr>
          <a:xfrm flipH="1">
            <a:off x="3358512" y="1914993"/>
            <a:ext cx="119502" cy="3825931"/>
          </a:xfrm>
          <a:custGeom>
            <a:avLst/>
            <a:gdLst/>
            <a:ahLst/>
            <a:cxnLst/>
            <a:rect l="l" t="t" r="r" b="b"/>
            <a:pathLst>
              <a:path h="4166870">
                <a:moveTo>
                  <a:pt x="0" y="0"/>
                </a:moveTo>
                <a:lnTo>
                  <a:pt x="0" y="4166514"/>
                </a:lnTo>
              </a:path>
            </a:pathLst>
          </a:custGeom>
          <a:ln w="9144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5" name="object 74">
            <a:extLst>
              <a:ext uri="{FF2B5EF4-FFF2-40B4-BE49-F238E27FC236}">
                <a16:creationId xmlns:a16="http://schemas.microsoft.com/office/drawing/2014/main" id="{9725867E-928A-49C6-B51B-2022AD27CAA2}"/>
              </a:ext>
            </a:extLst>
          </p:cNvPr>
          <p:cNvSpPr txBox="1"/>
          <p:nvPr/>
        </p:nvSpPr>
        <p:spPr>
          <a:xfrm>
            <a:off x="349765" y="2792871"/>
            <a:ext cx="3048003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-15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إجمالي الليالي السياحية</a:t>
            </a:r>
            <a:endParaRPr kumimoji="0" lang="en-US" sz="2000" b="1" i="0" u="none" strike="noStrike" kern="1200" cap="none" spc="-15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-15" dirty="0">
                <a:solidFill>
                  <a:srgbClr val="990000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Total Overnights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2F7644-3820-4473-8CC2-98BED9CD9094}"/>
              </a:ext>
            </a:extLst>
          </p:cNvPr>
          <p:cNvSpPr txBox="1"/>
          <p:nvPr/>
        </p:nvSpPr>
        <p:spPr>
          <a:xfrm>
            <a:off x="4729736" y="1887120"/>
            <a:ext cx="7099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-56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3.5</a:t>
            </a:r>
            <a:endParaRPr lang="en-US" sz="2800" dirty="0">
              <a:solidFill>
                <a:srgbClr val="B39C51"/>
              </a:solidFill>
            </a:endParaRPr>
          </a:p>
        </p:txBody>
      </p:sp>
      <p:sp>
        <p:nvSpPr>
          <p:cNvPr id="18" name="object 29">
            <a:extLst>
              <a:ext uri="{FF2B5EF4-FFF2-40B4-BE49-F238E27FC236}">
                <a16:creationId xmlns:a16="http://schemas.microsoft.com/office/drawing/2014/main" id="{4C327EE6-D856-4143-BE97-1066A0A94213}"/>
              </a:ext>
            </a:extLst>
          </p:cNvPr>
          <p:cNvSpPr txBox="1"/>
          <p:nvPr/>
        </p:nvSpPr>
        <p:spPr>
          <a:xfrm>
            <a:off x="3732788" y="3131488"/>
            <a:ext cx="210944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2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مليون</a:t>
            </a:r>
            <a:r>
              <a:rPr kumimoji="0" lang="en-GB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ليلة </a:t>
            </a:r>
            <a:r>
              <a:rPr kumimoji="0" lang="en-US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million Night</a:t>
            </a:r>
            <a:endParaRPr kumimoji="0" lang="ar-SA" b="1" i="0" u="none" strike="noStrike" kern="1200" cap="none" spc="-5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7F3B08-F162-4264-AA9B-2E6FF9141233}"/>
              </a:ext>
            </a:extLst>
          </p:cNvPr>
          <p:cNvSpPr txBox="1"/>
          <p:nvPr/>
        </p:nvSpPr>
        <p:spPr>
          <a:xfrm>
            <a:off x="4699190" y="2693511"/>
            <a:ext cx="7099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-56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2.1</a:t>
            </a:r>
            <a:endParaRPr lang="en-US" sz="2800" dirty="0">
              <a:solidFill>
                <a:srgbClr val="B39C5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9F94EB-BEED-4C6F-992B-1355B435FADF}"/>
              </a:ext>
            </a:extLst>
          </p:cNvPr>
          <p:cNvSpPr txBox="1"/>
          <p:nvPr/>
        </p:nvSpPr>
        <p:spPr>
          <a:xfrm>
            <a:off x="3647396" y="1315000"/>
            <a:ext cx="331605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472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spc="-56" dirty="0">
                <a:solidFill>
                  <a:prstClr val="black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عبر الجسر </a:t>
            </a:r>
            <a:r>
              <a:rPr lang="en-US" sz="2400" b="1" spc="-56" dirty="0">
                <a:solidFill>
                  <a:prstClr val="black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By Causeway</a:t>
            </a:r>
            <a:endParaRPr kumimoji="0" lang="ar-SA" sz="2400" b="1" i="0" u="none" strike="noStrike" kern="1200" cap="none" spc="-5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21" name="object 28">
            <a:extLst>
              <a:ext uri="{FF2B5EF4-FFF2-40B4-BE49-F238E27FC236}">
                <a16:creationId xmlns:a16="http://schemas.microsoft.com/office/drawing/2014/main" id="{739DD217-A948-4A03-8AE2-5C35E88002A9}"/>
              </a:ext>
            </a:extLst>
          </p:cNvPr>
          <p:cNvSpPr txBox="1"/>
          <p:nvPr/>
        </p:nvSpPr>
        <p:spPr>
          <a:xfrm>
            <a:off x="189040" y="4282634"/>
            <a:ext cx="360338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-8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متوسط مدة الإقامة</a:t>
            </a:r>
            <a:endParaRPr kumimoji="0" lang="en-US" sz="2000" b="1" i="0" u="none" strike="noStrike" kern="1200" cap="none" spc="-8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-8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Average Length of Stay</a:t>
            </a:r>
            <a:endParaRPr kumimoji="0" lang="ar-SA" sz="2000" b="1" i="0" u="none" strike="noStrike" kern="1200" cap="none" spc="-8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22" name="object 29">
            <a:extLst>
              <a:ext uri="{FF2B5EF4-FFF2-40B4-BE49-F238E27FC236}">
                <a16:creationId xmlns:a16="http://schemas.microsoft.com/office/drawing/2014/main" id="{446902EA-2A53-4F5D-BFB5-EB3EFDA492CA}"/>
              </a:ext>
            </a:extLst>
          </p:cNvPr>
          <p:cNvSpPr txBox="1"/>
          <p:nvPr/>
        </p:nvSpPr>
        <p:spPr>
          <a:xfrm>
            <a:off x="4445149" y="4652537"/>
            <a:ext cx="1131279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2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GB" sz="2800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ليلة </a:t>
            </a:r>
            <a:r>
              <a:rPr kumimoji="0" lang="en-US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Night</a:t>
            </a:r>
            <a:endParaRPr kumimoji="0" lang="ar-SA" b="1" i="0" u="none" strike="noStrike" kern="1200" cap="none" spc="-5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23" name="object 74">
            <a:extLst>
              <a:ext uri="{FF2B5EF4-FFF2-40B4-BE49-F238E27FC236}">
                <a16:creationId xmlns:a16="http://schemas.microsoft.com/office/drawing/2014/main" id="{7611E0DA-25F8-4AAF-8810-F61F2971EC44}"/>
              </a:ext>
            </a:extLst>
          </p:cNvPr>
          <p:cNvSpPr txBox="1"/>
          <p:nvPr/>
        </p:nvSpPr>
        <p:spPr>
          <a:xfrm>
            <a:off x="94546" y="5215384"/>
            <a:ext cx="3688083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-15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إجمالي الليالي السياحية</a:t>
            </a:r>
            <a:endParaRPr kumimoji="0" lang="en-US" sz="2000" b="1" i="0" u="none" strike="noStrike" kern="1200" cap="none" spc="-15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9472" marR="3789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-15" dirty="0">
                <a:solidFill>
                  <a:srgbClr val="990000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Total Overnights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69A8CB-07E9-43F0-8E18-593E84640CA3}"/>
              </a:ext>
            </a:extLst>
          </p:cNvPr>
          <p:cNvSpPr txBox="1"/>
          <p:nvPr/>
        </p:nvSpPr>
        <p:spPr>
          <a:xfrm>
            <a:off x="4794557" y="4309633"/>
            <a:ext cx="7099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-56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4.8</a:t>
            </a:r>
            <a:endParaRPr lang="en-US" sz="2800" dirty="0">
              <a:solidFill>
                <a:srgbClr val="B39C51"/>
              </a:solidFill>
            </a:endParaRPr>
          </a:p>
        </p:txBody>
      </p:sp>
      <p:sp>
        <p:nvSpPr>
          <p:cNvPr id="25" name="object 29">
            <a:extLst>
              <a:ext uri="{FF2B5EF4-FFF2-40B4-BE49-F238E27FC236}">
                <a16:creationId xmlns:a16="http://schemas.microsoft.com/office/drawing/2014/main" id="{EFBC754F-2A11-4B38-97AD-BC816A5441D5}"/>
              </a:ext>
            </a:extLst>
          </p:cNvPr>
          <p:cNvSpPr txBox="1"/>
          <p:nvPr/>
        </p:nvSpPr>
        <p:spPr>
          <a:xfrm>
            <a:off x="3797609" y="5554001"/>
            <a:ext cx="210944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72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مليون</a:t>
            </a:r>
            <a:r>
              <a:rPr kumimoji="0" lang="en-GB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ليلة </a:t>
            </a:r>
            <a:r>
              <a:rPr kumimoji="0" lang="en-US" b="1" i="0" u="none" strike="noStrike" kern="1200" cap="none" spc="-5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million Night</a:t>
            </a:r>
            <a:endParaRPr kumimoji="0" lang="ar-SA" b="1" i="0" u="none" strike="noStrike" kern="1200" cap="none" spc="-5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BA4DFA-678A-480F-9C33-B16C56616A4F}"/>
              </a:ext>
            </a:extLst>
          </p:cNvPr>
          <p:cNvSpPr txBox="1"/>
          <p:nvPr/>
        </p:nvSpPr>
        <p:spPr>
          <a:xfrm>
            <a:off x="4764011" y="5116024"/>
            <a:ext cx="7099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-56" normalizeH="0" baseline="0" noProof="0" dirty="0">
                <a:ln>
                  <a:noFill/>
                </a:ln>
                <a:solidFill>
                  <a:srgbClr val="B39C5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0.8</a:t>
            </a:r>
            <a:endParaRPr lang="en-US" sz="2800" dirty="0">
              <a:solidFill>
                <a:srgbClr val="B39C5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E8C4DD-851C-44F0-A127-63222D8D5A60}"/>
              </a:ext>
            </a:extLst>
          </p:cNvPr>
          <p:cNvSpPr txBox="1"/>
          <p:nvPr/>
        </p:nvSpPr>
        <p:spPr>
          <a:xfrm>
            <a:off x="3624606" y="3919624"/>
            <a:ext cx="331605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472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spc="-56" dirty="0">
                <a:solidFill>
                  <a:prstClr val="black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عبر المطار  </a:t>
            </a:r>
            <a:r>
              <a:rPr lang="en-US" sz="2400" b="1" spc="-56" dirty="0">
                <a:solidFill>
                  <a:prstClr val="black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By Airport</a:t>
            </a:r>
            <a:endParaRPr kumimoji="0" lang="ar-SA" sz="2400" b="1" i="0" u="none" strike="noStrike" kern="1200" cap="none" spc="-5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28" name="object 25">
            <a:extLst>
              <a:ext uri="{FF2B5EF4-FFF2-40B4-BE49-F238E27FC236}">
                <a16:creationId xmlns:a16="http://schemas.microsoft.com/office/drawing/2014/main" id="{D9679902-6E6E-491C-A66C-8786D07F5405}"/>
              </a:ext>
            </a:extLst>
          </p:cNvPr>
          <p:cNvSpPr/>
          <p:nvPr/>
        </p:nvSpPr>
        <p:spPr>
          <a:xfrm>
            <a:off x="10134142" y="2483992"/>
            <a:ext cx="262728" cy="245024"/>
          </a:xfrm>
          <a:custGeom>
            <a:avLst/>
            <a:gdLst/>
            <a:ahLst/>
            <a:cxnLst/>
            <a:rect l="l" t="t" r="r" b="b"/>
            <a:pathLst>
              <a:path w="256539" h="220980">
                <a:moveTo>
                  <a:pt x="128015" y="0"/>
                </a:moveTo>
                <a:lnTo>
                  <a:pt x="0" y="220979"/>
                </a:lnTo>
                <a:lnTo>
                  <a:pt x="256031" y="220979"/>
                </a:lnTo>
                <a:lnTo>
                  <a:pt x="128015" y="0"/>
                </a:lnTo>
                <a:close/>
              </a:path>
            </a:pathLst>
          </a:custGeom>
          <a:solidFill>
            <a:srgbClr val="00945D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29" name="object 68">
            <a:extLst>
              <a:ext uri="{FF2B5EF4-FFF2-40B4-BE49-F238E27FC236}">
                <a16:creationId xmlns:a16="http://schemas.microsoft.com/office/drawing/2014/main" id="{277C6771-3AD9-48BA-9295-872647EF5300}"/>
              </a:ext>
            </a:extLst>
          </p:cNvPr>
          <p:cNvSpPr/>
          <p:nvPr/>
        </p:nvSpPr>
        <p:spPr>
          <a:xfrm>
            <a:off x="8208496" y="2095941"/>
            <a:ext cx="3810000" cy="45719"/>
          </a:xfrm>
          <a:custGeom>
            <a:avLst/>
            <a:gdLst/>
            <a:ahLst/>
            <a:cxnLst/>
            <a:rect l="l" t="t" r="r" b="b"/>
            <a:pathLst>
              <a:path w="3267710">
                <a:moveTo>
                  <a:pt x="0" y="0"/>
                </a:moveTo>
                <a:lnTo>
                  <a:pt x="3267583" y="0"/>
                </a:lnTo>
              </a:path>
            </a:pathLst>
          </a:custGeom>
          <a:ln w="9144">
            <a:solidFill>
              <a:srgbClr val="A38D47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1635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D595E-7A3E-4B40-8B19-8F12509AD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87987"/>
            <a:ext cx="9239950" cy="533159"/>
          </a:xfrm>
        </p:spPr>
        <p:txBody>
          <a:bodyPr>
            <a:noAutofit/>
          </a:bodyPr>
          <a:lstStyle/>
          <a:p>
            <a:pPr marL="20365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إيرادات السياحة الوافدة- الربع الأول 2022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Inbound Tourism Receipt- Q1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ED0C6B28-DA39-4AEF-88AC-1565C9D152AD}"/>
              </a:ext>
            </a:extLst>
          </p:cNvPr>
          <p:cNvSpPr txBox="1"/>
          <p:nvPr/>
        </p:nvSpPr>
        <p:spPr>
          <a:xfrm>
            <a:off x="5116864" y="1486682"/>
            <a:ext cx="690053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spc="58" dirty="0">
                <a:solidFill>
                  <a:srgbClr val="A38D47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إيرادات السياحة الوافدة </a:t>
            </a:r>
            <a:r>
              <a:rPr lang="en-US" sz="2800" b="1" spc="58" dirty="0">
                <a:solidFill>
                  <a:srgbClr val="A38D47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Inbound Tourism Receipt</a:t>
            </a:r>
            <a:endParaRPr kumimoji="0" lang="ar-SA" sz="2800" b="1" i="0" u="none" strike="noStrike" kern="1200" cap="none" spc="58" normalizeH="0" baseline="0" noProof="0" dirty="0">
              <a:ln>
                <a:noFill/>
              </a:ln>
              <a:solidFill>
                <a:srgbClr val="A38D47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5" name="object 68">
            <a:extLst>
              <a:ext uri="{FF2B5EF4-FFF2-40B4-BE49-F238E27FC236}">
                <a16:creationId xmlns:a16="http://schemas.microsoft.com/office/drawing/2014/main" id="{3CEC7B6A-4E2D-4F81-9156-8A34C1544074}"/>
              </a:ext>
            </a:extLst>
          </p:cNvPr>
          <p:cNvSpPr/>
          <p:nvPr/>
        </p:nvSpPr>
        <p:spPr>
          <a:xfrm>
            <a:off x="4959927" y="1948348"/>
            <a:ext cx="7099423" cy="64654"/>
          </a:xfrm>
          <a:custGeom>
            <a:avLst/>
            <a:gdLst/>
            <a:ahLst/>
            <a:cxnLst/>
            <a:rect l="l" t="t" r="r" b="b"/>
            <a:pathLst>
              <a:path w="3267710">
                <a:moveTo>
                  <a:pt x="0" y="0"/>
                </a:moveTo>
                <a:lnTo>
                  <a:pt x="3267583" y="0"/>
                </a:lnTo>
              </a:path>
            </a:pathLst>
          </a:custGeom>
          <a:ln w="9144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658424C4-7E5B-4ED7-AFB4-0A567ECE108B}"/>
              </a:ext>
            </a:extLst>
          </p:cNvPr>
          <p:cNvSpPr txBox="1"/>
          <p:nvPr/>
        </p:nvSpPr>
        <p:spPr>
          <a:xfrm>
            <a:off x="6805752" y="2392110"/>
            <a:ext cx="476035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400" b="1" spc="58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إجمالي الإيرادات</a:t>
            </a:r>
          </a:p>
          <a:p>
            <a:pPr marL="13388" algn="ctr" rtl="1"/>
            <a:r>
              <a:rPr lang="en-US" sz="2400" b="1" spc="58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Total Receipts</a:t>
            </a:r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77A6A965-849E-4FF3-80CF-62ECFE8E980F}"/>
              </a:ext>
            </a:extLst>
          </p:cNvPr>
          <p:cNvSpPr txBox="1"/>
          <p:nvPr/>
        </p:nvSpPr>
        <p:spPr>
          <a:xfrm>
            <a:off x="6687128" y="3829955"/>
            <a:ext cx="2498804" cy="1461939"/>
          </a:xfrm>
          <a:prstGeom prst="rect">
            <a:avLst/>
          </a:prstGeom>
          <a:ln>
            <a:solidFill>
              <a:srgbClr val="A38D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-11" normalizeH="0" baseline="0" noProof="0" dirty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292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مليون دينار</a:t>
            </a:r>
            <a:r>
              <a:rPr kumimoji="0" lang="en-US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BD million</a:t>
            </a:r>
            <a:endParaRPr kumimoji="0" lang="ar-SA" sz="2400" i="0" u="none" strike="noStrike" kern="1200" cap="none" spc="-11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11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خلال الربع الأول 2022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spc="-1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Q1 2022</a:t>
            </a:r>
            <a:endParaRPr lang="en-US" sz="2400" dirty="0">
              <a:solidFill>
                <a:srgbClr val="1C1C1C"/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8" name="object 26">
            <a:extLst>
              <a:ext uri="{FF2B5EF4-FFF2-40B4-BE49-F238E27FC236}">
                <a16:creationId xmlns:a16="http://schemas.microsoft.com/office/drawing/2014/main" id="{06131862-D6E3-4F8A-9022-AE02509DE001}"/>
              </a:ext>
            </a:extLst>
          </p:cNvPr>
          <p:cNvSpPr txBox="1"/>
          <p:nvPr/>
        </p:nvSpPr>
        <p:spPr>
          <a:xfrm>
            <a:off x="9712621" y="3829955"/>
            <a:ext cx="2091019" cy="1338828"/>
          </a:xfrm>
          <a:prstGeom prst="rect">
            <a:avLst/>
          </a:prstGeom>
          <a:ln>
            <a:solidFill>
              <a:srgbClr val="A38D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309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400" b="1" i="0" u="none" strike="noStrike" kern="1200" cap="none" spc="-5" normalizeH="0" baseline="0" noProof="0" dirty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0309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5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875%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مقارنة بالربع الأول 2021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VS. Q1 2021</a:t>
            </a:r>
            <a:endParaRPr lang="ar-SA" b="1" dirty="0">
              <a:solidFill>
                <a:srgbClr val="1C1C1C"/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000" b="1" i="0" u="none" strike="noStrike" kern="1200" cap="none" spc="0" normalizeH="0" baseline="0" noProof="0" dirty="0">
              <a:ln>
                <a:noFill/>
              </a:ln>
              <a:solidFill>
                <a:srgbClr val="8080B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A23DFE9D-6E32-4DF5-B1DE-EDE103BFC5B9}"/>
              </a:ext>
            </a:extLst>
          </p:cNvPr>
          <p:cNvSpPr txBox="1"/>
          <p:nvPr/>
        </p:nvSpPr>
        <p:spPr>
          <a:xfrm>
            <a:off x="356504" y="2359370"/>
            <a:ext cx="5356187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58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متوسط </a:t>
            </a:r>
            <a:r>
              <a:rPr lang="ar-SA" sz="2400" b="1" spc="58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إنفاق الزائر على الرحلة</a:t>
            </a:r>
            <a:endParaRPr kumimoji="0" lang="ar-SA" sz="2400" b="1" i="0" u="none" strike="noStrike" kern="1200" cap="none" spc="58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spc="58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Average Expenditure per Visitor per Trip</a:t>
            </a: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DE66F225-36C6-4164-817A-70990E71AB53}"/>
              </a:ext>
            </a:extLst>
          </p:cNvPr>
          <p:cNvSpPr txBox="1"/>
          <p:nvPr/>
        </p:nvSpPr>
        <p:spPr>
          <a:xfrm>
            <a:off x="187409" y="3823859"/>
            <a:ext cx="2827621" cy="1569660"/>
          </a:xfrm>
          <a:prstGeom prst="rect">
            <a:avLst/>
          </a:prstGeom>
          <a:ln>
            <a:solidFill>
              <a:srgbClr val="A38D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294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دينار </a:t>
            </a:r>
            <a:r>
              <a:rPr kumimoji="0" lang="en-US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BD</a:t>
            </a:r>
            <a:endParaRPr kumimoji="0" lang="ar-SA" sz="2400" i="0" u="none" strike="noStrike" kern="1200" cap="none" spc="-11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-1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متوسط إنفاق السائح </a:t>
            </a:r>
            <a:endParaRPr kumimoji="0" lang="en-US" b="1" i="0" u="none" strike="noStrike" kern="1200" cap="none" spc="-11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spc="-1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Average Expenditure </a:t>
            </a:r>
          </a:p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spc="-1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per Tourist (overnight visitor)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1" name="object 26">
            <a:extLst>
              <a:ext uri="{FF2B5EF4-FFF2-40B4-BE49-F238E27FC236}">
                <a16:creationId xmlns:a16="http://schemas.microsoft.com/office/drawing/2014/main" id="{E447697C-5ED0-4842-A2D2-F17947FDB45F}"/>
              </a:ext>
            </a:extLst>
          </p:cNvPr>
          <p:cNvSpPr txBox="1"/>
          <p:nvPr/>
        </p:nvSpPr>
        <p:spPr>
          <a:xfrm>
            <a:off x="3438258" y="3823859"/>
            <a:ext cx="2433250" cy="1608133"/>
          </a:xfrm>
          <a:prstGeom prst="rect">
            <a:avLst/>
          </a:prstGeom>
          <a:ln>
            <a:solidFill>
              <a:srgbClr val="A38D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309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-5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69</a:t>
            </a:r>
            <a:endParaRPr kumimoji="0" lang="en-US" sz="2400" b="1" i="0" u="none" strike="noStrike" kern="1200" cap="none" spc="-5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103090" algn="ctr" rtl="1"/>
            <a:r>
              <a:rPr kumimoji="0" lang="ar-SA" sz="2400" b="1" i="0" u="none" strike="noStrike" kern="1200" cap="none" spc="-5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دينار </a:t>
            </a:r>
            <a:r>
              <a:rPr kumimoji="0" lang="en-US" sz="2400" i="0" u="none" strike="noStrike" kern="1200" cap="none" spc="-11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BD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متوسط إنفاق زائر اليوم الواحد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Average Expenditure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7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C1C1C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per Same-day Visitor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endParaRPr kumimoji="0" b="1" i="0" u="none" strike="noStrike" kern="1200" cap="none" spc="0" normalizeH="0" baseline="0" noProof="0" dirty="0">
              <a:ln>
                <a:noFill/>
              </a:ln>
              <a:solidFill>
                <a:srgbClr val="1C1C1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2" name="object 32">
            <a:extLst>
              <a:ext uri="{FF2B5EF4-FFF2-40B4-BE49-F238E27FC236}">
                <a16:creationId xmlns:a16="http://schemas.microsoft.com/office/drawing/2014/main" id="{3C1C6860-6EF6-4236-B9F9-78E2218E9C35}"/>
              </a:ext>
            </a:extLst>
          </p:cNvPr>
          <p:cNvSpPr/>
          <p:nvPr/>
        </p:nvSpPr>
        <p:spPr>
          <a:xfrm rot="5400000" flipV="1">
            <a:off x="4473359" y="4275365"/>
            <a:ext cx="3789730" cy="77540"/>
          </a:xfrm>
          <a:custGeom>
            <a:avLst/>
            <a:gdLst/>
            <a:ahLst/>
            <a:cxnLst/>
            <a:rect l="l" t="t" r="r" b="b"/>
            <a:pathLst>
              <a:path w="2990215">
                <a:moveTo>
                  <a:pt x="0" y="0"/>
                </a:moveTo>
                <a:lnTo>
                  <a:pt x="2990215" y="0"/>
                </a:lnTo>
              </a:path>
            </a:pathLst>
          </a:custGeom>
          <a:ln>
            <a:solidFill>
              <a:srgbClr val="A38D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FE26BAE1-7132-4DFB-9AE7-E3EDB472899E}"/>
              </a:ext>
            </a:extLst>
          </p:cNvPr>
          <p:cNvSpPr/>
          <p:nvPr/>
        </p:nvSpPr>
        <p:spPr>
          <a:xfrm>
            <a:off x="10022986" y="4069111"/>
            <a:ext cx="262728" cy="245024"/>
          </a:xfrm>
          <a:custGeom>
            <a:avLst/>
            <a:gdLst/>
            <a:ahLst/>
            <a:cxnLst/>
            <a:rect l="l" t="t" r="r" b="b"/>
            <a:pathLst>
              <a:path w="256539" h="220980">
                <a:moveTo>
                  <a:pt x="128015" y="0"/>
                </a:moveTo>
                <a:lnTo>
                  <a:pt x="0" y="220979"/>
                </a:lnTo>
                <a:lnTo>
                  <a:pt x="256031" y="220979"/>
                </a:lnTo>
                <a:lnTo>
                  <a:pt x="128015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80546C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4186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91FFC522A9E74296E6A7635E6283FF" ma:contentTypeVersion="13" ma:contentTypeDescription="Create a new document." ma:contentTypeScope="" ma:versionID="f488a8552905c81d626864ee6af65656">
  <xsd:schema xmlns:xsd="http://www.w3.org/2001/XMLSchema" xmlns:xs="http://www.w3.org/2001/XMLSchema" xmlns:p="http://schemas.microsoft.com/office/2006/metadata/properties" xmlns:ns3="41a44eca-b617-43d5-ae89-be0b5fb5e183" xmlns:ns4="d63f7b79-51b6-444f-902d-42b07aea63df" targetNamespace="http://schemas.microsoft.com/office/2006/metadata/properties" ma:root="true" ma:fieldsID="e21f1c326a53d4c1d49123ef70219fd1" ns3:_="" ns4:_="">
    <xsd:import namespace="41a44eca-b617-43d5-ae89-be0b5fb5e183"/>
    <xsd:import namespace="d63f7b79-51b6-444f-902d-42b07aea63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44eca-b617-43d5-ae89-be0b5fb5e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f7b79-51b6-444f-902d-42b07aea63d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CC4B74-F2B6-4F53-9116-CE81D83C45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a44eca-b617-43d5-ae89-be0b5fb5e183"/>
    <ds:schemaRef ds:uri="d63f7b79-51b6-444f-902d-42b07aea63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4E0B23-3E5E-4E91-BCA0-A12132654A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6C10D7-A806-4AAD-90FF-CE74FAFD1A86}">
  <ds:schemaRefs>
    <ds:schemaRef ds:uri="http://schemas.microsoft.com/office/2006/documentManagement/types"/>
    <ds:schemaRef ds:uri="http://purl.org/dc/elements/1.1/"/>
    <ds:schemaRef ds:uri="d63f7b79-51b6-444f-902d-42b07aea63df"/>
    <ds:schemaRef ds:uri="41a44eca-b617-43d5-ae89-be0b5fb5e183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858</Words>
  <Application>Microsoft Office PowerPoint</Application>
  <PresentationFormat>Widescreen</PresentationFormat>
  <Paragraphs>306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التغير الشهري في عدد الزوار الوافدين- الربع الأول 2022  Monthly Change in Number of Inbound Visitors- Q1 2022</vt:lpstr>
      <vt:lpstr>أعداد الزوار الوافدين حسب نوع الرحلة- الربع الأول 2022  Inbound Visitors by Type of Trip- Q1 2022</vt:lpstr>
      <vt:lpstr>الزوار الوافدون حسب الغرض الرئيس للرحلة- الربع الأول 2022  Inbound Visitors by Main Purpose of Trip- Q1 2022</vt:lpstr>
      <vt:lpstr>الليالي السياحية- الربع الأول 2022 Overnights- Q1 </vt:lpstr>
      <vt:lpstr>إيرادات السياحة الوافدة- الربع الأول 2022 Inbound Tourism Receipt- Q1</vt:lpstr>
      <vt:lpstr>PowerPoint Presentation</vt:lpstr>
      <vt:lpstr>الزوار الوافدون حسب الجنسية- الربع الأول 2022 Inbound Visitors by Nationality- Q1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/>
  <cp:lastModifiedBy>Aysha Mohammed Al-Doseri</cp:lastModifiedBy>
  <cp:revision>658</cp:revision>
  <cp:lastPrinted>2012-04-07T22:50:33Z</cp:lastPrinted>
  <dcterms:created xsi:type="dcterms:W3CDTF">2006-08-16T00:00:00Z</dcterms:created>
  <dcterms:modified xsi:type="dcterms:W3CDTF">2022-06-20T09:39:06Z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0x010100B091FFC522A9E74296E6A7635E6283FF</vt:lpwstr>
  </property>
</Properties>
</file>