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ink/ink1.xml" ContentType="application/inkml+xml"/>
  <Override PartName="/ppt/ink/ink2.xml" ContentType="application/inkml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443" r:id="rId5"/>
    <p:sldId id="568" r:id="rId6"/>
    <p:sldId id="564" r:id="rId7"/>
    <p:sldId id="567" r:id="rId8"/>
    <p:sldId id="540" r:id="rId9"/>
    <p:sldId id="565" r:id="rId10"/>
    <p:sldId id="448" r:id="rId11"/>
    <p:sldId id="563" r:id="rId12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9C51"/>
    <a:srgbClr val="990000"/>
    <a:srgbClr val="AC0000"/>
    <a:srgbClr val="A38D47"/>
    <a:srgbClr val="1C1C1C"/>
    <a:srgbClr val="4D4D4D"/>
    <a:srgbClr val="BC0000"/>
    <a:srgbClr val="009AD0"/>
    <a:srgbClr val="3BCCFF"/>
    <a:srgbClr val="B9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2E14D8-2DCB-4451-B98E-1059C5442231}" v="264" dt="2023-01-18T05:28:21.8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7513" autoAdjust="0"/>
  </p:normalViewPr>
  <p:slideViewPr>
    <p:cSldViewPr>
      <p:cViewPr varScale="1">
        <p:scale>
          <a:sx n="106" d="100"/>
          <a:sy n="106" d="100"/>
        </p:scale>
        <p:origin x="75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sha Mohammed Al-Doseri" userId="59fb3fbc-cf96-415b-b034-0bea52782a7d" providerId="ADAL" clId="{5E2E14D8-2DCB-4451-B98E-1059C5442231}"/>
    <pc:docChg chg="undo custSel addSld delSld modSld">
      <pc:chgData name="Aysha Mohammed Al-Doseri" userId="59fb3fbc-cf96-415b-b034-0bea52782a7d" providerId="ADAL" clId="{5E2E14D8-2DCB-4451-B98E-1059C5442231}" dt="2023-01-18T05:28:21.893" v="660"/>
      <pc:docMkLst>
        <pc:docMk/>
      </pc:docMkLst>
      <pc:sldChg chg="modSp mod">
        <pc:chgData name="Aysha Mohammed Al-Doseri" userId="59fb3fbc-cf96-415b-b034-0bea52782a7d" providerId="ADAL" clId="{5E2E14D8-2DCB-4451-B98E-1059C5442231}" dt="2023-01-16T04:19:04.308" v="16" actId="20577"/>
        <pc:sldMkLst>
          <pc:docMk/>
          <pc:sldMk cId="2413923821" sldId="443"/>
        </pc:sldMkLst>
        <pc:spChg chg="mod">
          <ac:chgData name="Aysha Mohammed Al-Doseri" userId="59fb3fbc-cf96-415b-b034-0bea52782a7d" providerId="ADAL" clId="{5E2E14D8-2DCB-4451-B98E-1059C5442231}" dt="2023-01-16T04:19:04.308" v="16" actId="20577"/>
          <ac:spMkLst>
            <pc:docMk/>
            <pc:sldMk cId="2413923821" sldId="443"/>
            <ac:spMk id="15" creationId="{A4ADFCD1-3E7E-4A3D-A3EB-228570F8C76A}"/>
          </ac:spMkLst>
        </pc:spChg>
      </pc:sldChg>
      <pc:sldChg chg="modSp del mod">
        <pc:chgData name="Aysha Mohammed Al-Doseri" userId="59fb3fbc-cf96-415b-b034-0bea52782a7d" providerId="ADAL" clId="{5E2E14D8-2DCB-4451-B98E-1059C5442231}" dt="2023-01-16T05:12:30.309" v="226" actId="47"/>
        <pc:sldMkLst>
          <pc:docMk/>
          <pc:sldMk cId="1017028873" sldId="446"/>
        </pc:sldMkLst>
        <pc:spChg chg="mod">
          <ac:chgData name="Aysha Mohammed Al-Doseri" userId="59fb3fbc-cf96-415b-b034-0bea52782a7d" providerId="ADAL" clId="{5E2E14D8-2DCB-4451-B98E-1059C5442231}" dt="2023-01-16T04:19:33.132" v="31" actId="20577"/>
          <ac:spMkLst>
            <pc:docMk/>
            <pc:sldMk cId="1017028873" sldId="446"/>
            <ac:spMk id="4" creationId="{DDEC607E-4F46-4A9B-8B39-3136F2D49641}"/>
          </ac:spMkLst>
        </pc:spChg>
        <pc:graphicFrameChg chg="mod">
          <ac:chgData name="Aysha Mohammed Al-Doseri" userId="59fb3fbc-cf96-415b-b034-0bea52782a7d" providerId="ADAL" clId="{5E2E14D8-2DCB-4451-B98E-1059C5442231}" dt="2023-01-16T04:32:30.529" v="86"/>
          <ac:graphicFrameMkLst>
            <pc:docMk/>
            <pc:sldMk cId="1017028873" sldId="446"/>
            <ac:graphicFrameMk id="2" creationId="{5BF60362-6A79-AF5F-BD0E-5BCE94219A36}"/>
          </ac:graphicFrameMkLst>
        </pc:graphicFrameChg>
        <pc:cxnChg chg="mod">
          <ac:chgData name="Aysha Mohammed Al-Doseri" userId="59fb3fbc-cf96-415b-b034-0bea52782a7d" providerId="ADAL" clId="{5E2E14D8-2DCB-4451-B98E-1059C5442231}" dt="2023-01-16T04:32:14.978" v="84" actId="1076"/>
          <ac:cxnSpMkLst>
            <pc:docMk/>
            <pc:sldMk cId="1017028873" sldId="446"/>
            <ac:cxnSpMk id="3" creationId="{7185E789-CC8B-E348-22E0-A87A0CC0BC08}"/>
          </ac:cxnSpMkLst>
        </pc:cxnChg>
        <pc:cxnChg chg="mod">
          <ac:chgData name="Aysha Mohammed Al-Doseri" userId="59fb3fbc-cf96-415b-b034-0bea52782a7d" providerId="ADAL" clId="{5E2E14D8-2DCB-4451-B98E-1059C5442231}" dt="2023-01-16T04:25:34.082" v="81" actId="1076"/>
          <ac:cxnSpMkLst>
            <pc:docMk/>
            <pc:sldMk cId="1017028873" sldId="446"/>
            <ac:cxnSpMk id="5" creationId="{2224D78D-4196-CE90-06E5-392A422085A4}"/>
          </ac:cxnSpMkLst>
        </pc:cxnChg>
        <pc:cxnChg chg="mod">
          <ac:chgData name="Aysha Mohammed Al-Doseri" userId="59fb3fbc-cf96-415b-b034-0bea52782a7d" providerId="ADAL" clId="{5E2E14D8-2DCB-4451-B98E-1059C5442231}" dt="2023-01-16T04:25:40.349" v="82" actId="1076"/>
          <ac:cxnSpMkLst>
            <pc:docMk/>
            <pc:sldMk cId="1017028873" sldId="446"/>
            <ac:cxnSpMk id="6" creationId="{32ABD90E-F4C6-D83B-F460-44274F1CFC3A}"/>
          </ac:cxnSpMkLst>
        </pc:cxnChg>
        <pc:cxnChg chg="mod">
          <ac:chgData name="Aysha Mohammed Al-Doseri" userId="59fb3fbc-cf96-415b-b034-0bea52782a7d" providerId="ADAL" clId="{5E2E14D8-2DCB-4451-B98E-1059C5442231}" dt="2023-01-16T04:25:43.951" v="83" actId="1076"/>
          <ac:cxnSpMkLst>
            <pc:docMk/>
            <pc:sldMk cId="1017028873" sldId="446"/>
            <ac:cxnSpMk id="9" creationId="{B3F4BC92-C2CF-D475-1050-72C0E38B5C34}"/>
          </ac:cxnSpMkLst>
        </pc:cxnChg>
      </pc:sldChg>
      <pc:sldChg chg="modSp mod">
        <pc:chgData name="Aysha Mohammed Al-Doseri" userId="59fb3fbc-cf96-415b-b034-0bea52782a7d" providerId="ADAL" clId="{5E2E14D8-2DCB-4451-B98E-1059C5442231}" dt="2023-01-16T06:53:15.240" v="546" actId="242"/>
        <pc:sldMkLst>
          <pc:docMk/>
          <pc:sldMk cId="3222547472" sldId="448"/>
        </pc:sldMkLst>
        <pc:spChg chg="mod">
          <ac:chgData name="Aysha Mohammed Al-Doseri" userId="59fb3fbc-cf96-415b-b034-0bea52782a7d" providerId="ADAL" clId="{5E2E14D8-2DCB-4451-B98E-1059C5442231}" dt="2023-01-16T06:44:28.598" v="520" actId="20577"/>
          <ac:spMkLst>
            <pc:docMk/>
            <pc:sldMk cId="3222547472" sldId="448"/>
            <ac:spMk id="2" creationId="{00000000-0000-0000-0000-000000000000}"/>
          </ac:spMkLst>
        </pc:spChg>
        <pc:graphicFrameChg chg="mod modGraphic">
          <ac:chgData name="Aysha Mohammed Al-Doseri" userId="59fb3fbc-cf96-415b-b034-0bea52782a7d" providerId="ADAL" clId="{5E2E14D8-2DCB-4451-B98E-1059C5442231}" dt="2023-01-16T06:53:15.240" v="546" actId="242"/>
          <ac:graphicFrameMkLst>
            <pc:docMk/>
            <pc:sldMk cId="3222547472" sldId="448"/>
            <ac:graphicFrameMk id="6" creationId="{74CD4FC9-2A75-4C4A-902A-2B0460B4FE8E}"/>
          </ac:graphicFrameMkLst>
        </pc:graphicFrameChg>
      </pc:sldChg>
      <pc:sldChg chg="modSp mod">
        <pc:chgData name="Aysha Mohammed Al-Doseri" userId="59fb3fbc-cf96-415b-b034-0bea52782a7d" providerId="ADAL" clId="{5E2E14D8-2DCB-4451-B98E-1059C5442231}" dt="2023-01-16T11:12:40.088" v="657" actId="207"/>
        <pc:sldMkLst>
          <pc:docMk/>
          <pc:sldMk cId="1999607881" sldId="540"/>
        </pc:sldMkLst>
        <pc:spChg chg="mod">
          <ac:chgData name="Aysha Mohammed Al-Doseri" userId="59fb3fbc-cf96-415b-b034-0bea52782a7d" providerId="ADAL" clId="{5E2E14D8-2DCB-4451-B98E-1059C5442231}" dt="2023-01-16T05:09:03.014" v="209" actId="20577"/>
          <ac:spMkLst>
            <pc:docMk/>
            <pc:sldMk cId="1999607881" sldId="540"/>
            <ac:spMk id="4" creationId="{DDEC607E-4F46-4A9B-8B39-3136F2D49641}"/>
          </ac:spMkLst>
        </pc:spChg>
        <pc:graphicFrameChg chg="mod modGraphic">
          <ac:chgData name="Aysha Mohammed Al-Doseri" userId="59fb3fbc-cf96-415b-b034-0bea52782a7d" providerId="ADAL" clId="{5E2E14D8-2DCB-4451-B98E-1059C5442231}" dt="2023-01-16T11:12:40.088" v="657" actId="207"/>
          <ac:graphicFrameMkLst>
            <pc:docMk/>
            <pc:sldMk cId="1999607881" sldId="540"/>
            <ac:graphicFrameMk id="2" creationId="{B4FF0BD7-F609-9733-2BB2-71923F3D345D}"/>
          </ac:graphicFrameMkLst>
        </pc:graphicFrameChg>
      </pc:sldChg>
      <pc:sldChg chg="modSp mod">
        <pc:chgData name="Aysha Mohammed Al-Doseri" userId="59fb3fbc-cf96-415b-b034-0bea52782a7d" providerId="ADAL" clId="{5E2E14D8-2DCB-4451-B98E-1059C5442231}" dt="2023-01-16T07:17:05.639" v="614" actId="403"/>
        <pc:sldMkLst>
          <pc:docMk/>
          <pc:sldMk cId="1953153396" sldId="563"/>
        </pc:sldMkLst>
        <pc:spChg chg="mod">
          <ac:chgData name="Aysha Mohammed Al-Doseri" userId="59fb3fbc-cf96-415b-b034-0bea52782a7d" providerId="ADAL" clId="{5E2E14D8-2DCB-4451-B98E-1059C5442231}" dt="2023-01-16T07:03:33.612" v="555" actId="20577"/>
          <ac:spMkLst>
            <pc:docMk/>
            <pc:sldMk cId="1953153396" sldId="563"/>
            <ac:spMk id="2" creationId="{AB82294F-CBD1-429B-BD79-60A18223568E}"/>
          </ac:spMkLst>
        </pc:spChg>
        <pc:graphicFrameChg chg="mod modGraphic">
          <ac:chgData name="Aysha Mohammed Al-Doseri" userId="59fb3fbc-cf96-415b-b034-0bea52782a7d" providerId="ADAL" clId="{5E2E14D8-2DCB-4451-B98E-1059C5442231}" dt="2023-01-16T07:17:05.639" v="614" actId="403"/>
          <ac:graphicFrameMkLst>
            <pc:docMk/>
            <pc:sldMk cId="1953153396" sldId="563"/>
            <ac:graphicFrameMk id="4" creationId="{29BD6F67-BD2B-409D-95D4-2426ADA3DBAD}"/>
          </ac:graphicFrameMkLst>
        </pc:graphicFrameChg>
      </pc:sldChg>
      <pc:sldChg chg="addSp delSp modSp mod">
        <pc:chgData name="Aysha Mohammed Al-Doseri" userId="59fb3fbc-cf96-415b-b034-0bea52782a7d" providerId="ADAL" clId="{5E2E14D8-2DCB-4451-B98E-1059C5442231}" dt="2023-01-16T05:11:52.024" v="225" actId="208"/>
        <pc:sldMkLst>
          <pc:docMk/>
          <pc:sldMk cId="942780391" sldId="564"/>
        </pc:sldMkLst>
        <pc:spChg chg="mod">
          <ac:chgData name="Aysha Mohammed Al-Doseri" userId="59fb3fbc-cf96-415b-b034-0bea52782a7d" providerId="ADAL" clId="{5E2E14D8-2DCB-4451-B98E-1059C5442231}" dt="2023-01-16T04:35:54.938" v="108" actId="20577"/>
          <ac:spMkLst>
            <pc:docMk/>
            <pc:sldMk cId="942780391" sldId="564"/>
            <ac:spMk id="3" creationId="{4CFA89E8-1C26-FB3F-0EDA-EF3291764439}"/>
          </ac:spMkLst>
        </pc:spChg>
        <pc:spChg chg="mod">
          <ac:chgData name="Aysha Mohammed Al-Doseri" userId="59fb3fbc-cf96-415b-b034-0bea52782a7d" providerId="ADAL" clId="{5E2E14D8-2DCB-4451-B98E-1059C5442231}" dt="2023-01-16T04:32:52.135" v="97" actId="20577"/>
          <ac:spMkLst>
            <pc:docMk/>
            <pc:sldMk cId="942780391" sldId="564"/>
            <ac:spMk id="4" creationId="{DDEC607E-4F46-4A9B-8B39-3136F2D49641}"/>
          </ac:spMkLst>
        </pc:spChg>
        <pc:graphicFrameChg chg="del mod">
          <ac:chgData name="Aysha Mohammed Al-Doseri" userId="59fb3fbc-cf96-415b-b034-0bea52782a7d" providerId="ADAL" clId="{5E2E14D8-2DCB-4451-B98E-1059C5442231}" dt="2023-01-16T04:45:11.411" v="112" actId="478"/>
          <ac:graphicFrameMkLst>
            <pc:docMk/>
            <pc:sldMk cId="942780391" sldId="564"/>
            <ac:graphicFrameMk id="2" creationId="{B8445EE8-E4B5-DD88-38AF-CC3E1C239815}"/>
          </ac:graphicFrameMkLst>
        </pc:graphicFrameChg>
        <pc:graphicFrameChg chg="add mod">
          <ac:chgData name="Aysha Mohammed Al-Doseri" userId="59fb3fbc-cf96-415b-b034-0bea52782a7d" providerId="ADAL" clId="{5E2E14D8-2DCB-4451-B98E-1059C5442231}" dt="2023-01-16T05:11:52.024" v="225" actId="208"/>
          <ac:graphicFrameMkLst>
            <pc:docMk/>
            <pc:sldMk cId="942780391" sldId="564"/>
            <ac:graphicFrameMk id="5" creationId="{B768D392-EC7D-DE73-3FEF-93AE5BD9FA18}"/>
          </ac:graphicFrameMkLst>
        </pc:graphicFrameChg>
        <pc:inkChg chg="add del">
          <ac:chgData name="Aysha Mohammed Al-Doseri" userId="59fb3fbc-cf96-415b-b034-0bea52782a7d" providerId="ADAL" clId="{5E2E14D8-2DCB-4451-B98E-1059C5442231}" dt="2023-01-16T04:49:13.847" v="147" actId="9405"/>
          <ac:inkMkLst>
            <pc:docMk/>
            <pc:sldMk cId="942780391" sldId="564"/>
            <ac:inkMk id="6" creationId="{E39CF9AA-0A1A-9276-E9B4-11DF3A0A7CA0}"/>
          </ac:inkMkLst>
        </pc:inkChg>
        <pc:inkChg chg="add">
          <ac:chgData name="Aysha Mohammed Al-Doseri" userId="59fb3fbc-cf96-415b-b034-0bea52782a7d" providerId="ADAL" clId="{5E2E14D8-2DCB-4451-B98E-1059C5442231}" dt="2023-01-16T04:49:18.872" v="148" actId="9405"/>
          <ac:inkMkLst>
            <pc:docMk/>
            <pc:sldMk cId="942780391" sldId="564"/>
            <ac:inkMk id="7" creationId="{B65BE0E4-D4C8-018C-405C-AEEAC29B9C50}"/>
          </ac:inkMkLst>
        </pc:inkChg>
      </pc:sldChg>
      <pc:sldChg chg="modSp mod">
        <pc:chgData name="Aysha Mohammed Al-Doseri" userId="59fb3fbc-cf96-415b-b034-0bea52782a7d" providerId="ADAL" clId="{5E2E14D8-2DCB-4451-B98E-1059C5442231}" dt="2023-01-16T06:44:06.978" v="503" actId="20577"/>
        <pc:sldMkLst>
          <pc:docMk/>
          <pc:sldMk cId="427481779" sldId="565"/>
        </pc:sldMkLst>
        <pc:spChg chg="mod">
          <ac:chgData name="Aysha Mohammed Al-Doseri" userId="59fb3fbc-cf96-415b-b034-0bea52782a7d" providerId="ADAL" clId="{5E2E14D8-2DCB-4451-B98E-1059C5442231}" dt="2023-01-16T06:20:22.131" v="385" actId="20577"/>
          <ac:spMkLst>
            <pc:docMk/>
            <pc:sldMk cId="427481779" sldId="565"/>
            <ac:spMk id="4" creationId="{DDEC607E-4F46-4A9B-8B39-3136F2D49641}"/>
          </ac:spMkLst>
        </pc:spChg>
        <pc:graphicFrameChg chg="mod modGraphic">
          <ac:chgData name="Aysha Mohammed Al-Doseri" userId="59fb3fbc-cf96-415b-b034-0bea52782a7d" providerId="ADAL" clId="{5E2E14D8-2DCB-4451-B98E-1059C5442231}" dt="2023-01-16T06:44:06.978" v="503" actId="20577"/>
          <ac:graphicFrameMkLst>
            <pc:docMk/>
            <pc:sldMk cId="427481779" sldId="565"/>
            <ac:graphicFrameMk id="2" creationId="{181C263F-226E-B08E-555C-711C71F47A01}"/>
          </ac:graphicFrameMkLst>
        </pc:graphicFrameChg>
      </pc:sldChg>
      <pc:sldChg chg="addSp delSp modSp mod">
        <pc:chgData name="Aysha Mohammed Al-Doseri" userId="59fb3fbc-cf96-415b-b034-0bea52782a7d" providerId="ADAL" clId="{5E2E14D8-2DCB-4451-B98E-1059C5442231}" dt="2023-01-18T05:28:21.893" v="660"/>
        <pc:sldMkLst>
          <pc:docMk/>
          <pc:sldMk cId="3759032141" sldId="567"/>
        </pc:sldMkLst>
        <pc:spChg chg="mod">
          <ac:chgData name="Aysha Mohammed Al-Doseri" userId="59fb3fbc-cf96-415b-b034-0bea52782a7d" providerId="ADAL" clId="{5E2E14D8-2DCB-4451-B98E-1059C5442231}" dt="2023-01-16T04:51:03.175" v="164" actId="20577"/>
          <ac:spMkLst>
            <pc:docMk/>
            <pc:sldMk cId="3759032141" sldId="567"/>
            <ac:spMk id="4" creationId="{DDEC607E-4F46-4A9B-8B39-3136F2D49641}"/>
          </ac:spMkLst>
        </pc:spChg>
        <pc:spChg chg="mod">
          <ac:chgData name="Aysha Mohammed Al-Doseri" userId="59fb3fbc-cf96-415b-b034-0bea52782a7d" providerId="ADAL" clId="{5E2E14D8-2DCB-4451-B98E-1059C5442231}" dt="2023-01-16T05:06:40.622" v="193" actId="6549"/>
          <ac:spMkLst>
            <pc:docMk/>
            <pc:sldMk cId="3759032141" sldId="567"/>
            <ac:spMk id="8" creationId="{1ECD68B2-360B-4CF0-1660-0C2D57A193D2}"/>
          </ac:spMkLst>
        </pc:spChg>
        <pc:grpChg chg="mod">
          <ac:chgData name="Aysha Mohammed Al-Doseri" userId="59fb3fbc-cf96-415b-b034-0bea52782a7d" providerId="ADAL" clId="{5E2E14D8-2DCB-4451-B98E-1059C5442231}" dt="2023-01-16T05:04:23.175" v="191" actId="1076"/>
          <ac:grpSpMkLst>
            <pc:docMk/>
            <pc:sldMk cId="3759032141" sldId="567"/>
            <ac:grpSpMk id="3" creationId="{B7DB2D55-4296-8B5D-03DE-AC5862D3AF81}"/>
          </ac:grpSpMkLst>
        </pc:grpChg>
        <pc:grpChg chg="del mod">
          <ac:chgData name="Aysha Mohammed Al-Doseri" userId="59fb3fbc-cf96-415b-b034-0bea52782a7d" providerId="ADAL" clId="{5E2E14D8-2DCB-4451-B98E-1059C5442231}" dt="2023-01-16T05:07:29.458" v="195" actId="478"/>
          <ac:grpSpMkLst>
            <pc:docMk/>
            <pc:sldMk cId="3759032141" sldId="567"/>
            <ac:grpSpMk id="7" creationId="{D44B051E-F1C2-29B7-D9E9-F4B4D64F8877}"/>
          </ac:grpSpMkLst>
        </pc:grpChg>
        <pc:graphicFrameChg chg="del">
          <ac:chgData name="Aysha Mohammed Al-Doseri" userId="59fb3fbc-cf96-415b-b034-0bea52782a7d" providerId="ADAL" clId="{5E2E14D8-2DCB-4451-B98E-1059C5442231}" dt="2023-01-16T05:01:49.353" v="165" actId="478"/>
          <ac:graphicFrameMkLst>
            <pc:docMk/>
            <pc:sldMk cId="3759032141" sldId="567"/>
            <ac:graphicFrameMk id="2" creationId="{ACC9F940-BA70-0217-E850-B5712E5399C2}"/>
          </ac:graphicFrameMkLst>
        </pc:graphicFrameChg>
        <pc:graphicFrameChg chg="add mod">
          <ac:chgData name="Aysha Mohammed Al-Doseri" userId="59fb3fbc-cf96-415b-b034-0bea52782a7d" providerId="ADAL" clId="{5E2E14D8-2DCB-4451-B98E-1059C5442231}" dt="2023-01-18T05:28:21.893" v="660"/>
          <ac:graphicFrameMkLst>
            <pc:docMk/>
            <pc:sldMk cId="3759032141" sldId="567"/>
            <ac:graphicFrameMk id="9" creationId="{220EE962-7AD4-DD97-A1FE-E5742E856435}"/>
          </ac:graphicFrameMkLst>
        </pc:graphicFrameChg>
        <pc:inkChg chg="add del">
          <ac:chgData name="Aysha Mohammed Al-Doseri" userId="59fb3fbc-cf96-415b-b034-0bea52782a7d" providerId="ADAL" clId="{5E2E14D8-2DCB-4451-B98E-1059C5442231}" dt="2023-01-16T04:49:36.272" v="152" actId="9405"/>
          <ac:inkMkLst>
            <pc:docMk/>
            <pc:sldMk cId="3759032141" sldId="567"/>
            <ac:inkMk id="9" creationId="{409EB496-159C-4695-0304-39B1F2387A1F}"/>
          </ac:inkMkLst>
        </pc:inkChg>
        <pc:inkChg chg="add del">
          <ac:chgData name="Aysha Mohammed Al-Doseri" userId="59fb3fbc-cf96-415b-b034-0bea52782a7d" providerId="ADAL" clId="{5E2E14D8-2DCB-4451-B98E-1059C5442231}" dt="2023-01-16T04:49:35.560" v="151" actId="9405"/>
          <ac:inkMkLst>
            <pc:docMk/>
            <pc:sldMk cId="3759032141" sldId="567"/>
            <ac:inkMk id="11" creationId="{DDB47497-6F9F-40E0-8126-34FF5616277F}"/>
          </ac:inkMkLst>
        </pc:inkChg>
        <pc:inkChg chg="add del">
          <ac:chgData name="Aysha Mohammed Al-Doseri" userId="59fb3fbc-cf96-415b-b034-0bea52782a7d" providerId="ADAL" clId="{5E2E14D8-2DCB-4451-B98E-1059C5442231}" dt="2023-01-16T04:50:03.985" v="154" actId="9405"/>
          <ac:inkMkLst>
            <pc:docMk/>
            <pc:sldMk cId="3759032141" sldId="567"/>
            <ac:inkMk id="12" creationId="{17A580AF-935F-A723-17AC-1D9CAC54C713}"/>
          </ac:inkMkLst>
        </pc:inkChg>
        <pc:inkChg chg="add">
          <ac:chgData name="Aysha Mohammed Al-Doseri" userId="59fb3fbc-cf96-415b-b034-0bea52782a7d" providerId="ADAL" clId="{5E2E14D8-2DCB-4451-B98E-1059C5442231}" dt="2023-01-16T04:50:06.115" v="155" actId="9405"/>
          <ac:inkMkLst>
            <pc:docMk/>
            <pc:sldMk cId="3759032141" sldId="567"/>
            <ac:inkMk id="13" creationId="{8F134F05-851D-54CD-3205-EDE16BE20B1C}"/>
          </ac:inkMkLst>
        </pc:inkChg>
      </pc:sldChg>
      <pc:sldChg chg="addSp delSp modSp new mod">
        <pc:chgData name="Aysha Mohammed Al-Doseri" userId="59fb3fbc-cf96-415b-b034-0bea52782a7d" providerId="ADAL" clId="{5E2E14D8-2DCB-4451-B98E-1059C5442231}" dt="2023-01-16T11:08:00.627" v="625" actId="207"/>
        <pc:sldMkLst>
          <pc:docMk/>
          <pc:sldMk cId="920710185" sldId="568"/>
        </pc:sldMkLst>
        <pc:spChg chg="del">
          <ac:chgData name="Aysha Mohammed Al-Doseri" userId="59fb3fbc-cf96-415b-b034-0bea52782a7d" providerId="ADAL" clId="{5E2E14D8-2DCB-4451-B98E-1059C5442231}" dt="2023-01-16T11:06:48.091" v="618" actId="478"/>
          <ac:spMkLst>
            <pc:docMk/>
            <pc:sldMk cId="920710185" sldId="568"/>
            <ac:spMk id="2" creationId="{6B612BF3-6623-CDB6-110D-72C0FC68F65C}"/>
          </ac:spMkLst>
        </pc:spChg>
        <pc:spChg chg="del">
          <ac:chgData name="Aysha Mohammed Al-Doseri" userId="59fb3fbc-cf96-415b-b034-0bea52782a7d" providerId="ADAL" clId="{5E2E14D8-2DCB-4451-B98E-1059C5442231}" dt="2023-01-16T11:06:17.313" v="616"/>
          <ac:spMkLst>
            <pc:docMk/>
            <pc:sldMk cId="920710185" sldId="568"/>
            <ac:spMk id="3" creationId="{41402B32-96C9-3AFE-6BA1-59499A2BCFDE}"/>
          </ac:spMkLst>
        </pc:spChg>
        <pc:spChg chg="add mod">
          <ac:chgData name="Aysha Mohammed Al-Doseri" userId="59fb3fbc-cf96-415b-b034-0bea52782a7d" providerId="ADAL" clId="{5E2E14D8-2DCB-4451-B98E-1059C5442231}" dt="2023-01-16T11:06:49.614" v="619"/>
          <ac:spMkLst>
            <pc:docMk/>
            <pc:sldMk cId="920710185" sldId="568"/>
            <ac:spMk id="5" creationId="{E3320B16-19A7-566A-B2E2-EB6DA8678CC9}"/>
          </ac:spMkLst>
        </pc:spChg>
        <pc:graphicFrameChg chg="add mod">
          <ac:chgData name="Aysha Mohammed Al-Doseri" userId="59fb3fbc-cf96-415b-b034-0bea52782a7d" providerId="ADAL" clId="{5E2E14D8-2DCB-4451-B98E-1059C5442231}" dt="2023-01-16T11:08:00.627" v="625" actId="207"/>
          <ac:graphicFrameMkLst>
            <pc:docMk/>
            <pc:sldMk cId="920710185" sldId="568"/>
            <ac:graphicFrameMk id="4" creationId="{C347425E-7322-925C-65C1-6DA3794D85ED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2\May\Book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igacloud-my.sharepoint.com/personal/aldoseri_am_iga_gov_bh/Documents/Desktop/survey%20toursim%202016-2018/2022/final/Inbound%20Tourism%20KPIs%20Jan%202019-Oct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igacloud-my.sharepoint.com/personal/aldoseri_am_iga_gov_bh/Documents/Desktop/survey%20toursim%202016-2018/2022/final/Inbound%20Tourism%20KPIs%20Jan%202019-Oct22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sz="1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تدفقات السياحة الوافدة- الربع الأول 2019- الربع الرابع 2022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Inbound Tourism Flows- Q1 2019 – Q4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6.8379745505649764E-2"/>
                  <c:y val="9.5758930551489777E-2"/>
                </c:manualLayout>
              </c:layout>
              <c:tx>
                <c:rich>
                  <a:bodyPr/>
                  <a:lstStyle/>
                  <a:p>
                    <a:r>
                      <a:rPr lang="en-US" b="1" u="sng" dirty="0"/>
                      <a:t>Q4 2019</a:t>
                    </a:r>
                  </a:p>
                  <a:p>
                    <a:fld id="{682FA678-1A89-4196-B3B6-24A8933CEC6D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D7F-4F38-840D-1A3350D1BD06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b="1" u="sng" dirty="0"/>
                      <a:t>Q4 2020</a:t>
                    </a:r>
                  </a:p>
                  <a:p>
                    <a:fld id="{796EF209-C54F-4B0A-B740-F7D66B836D42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D7F-4F38-840D-1A3350D1BD06}"/>
                </c:ext>
              </c:extLst>
            </c:dLbl>
            <c:dLbl>
              <c:idx val="1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u="sng" dirty="0">
                        <a:solidFill>
                          <a:schemeClr val="tx1"/>
                        </a:solidFill>
                      </a:rPr>
                      <a:t>Q4 2021</a:t>
                    </a:r>
                  </a:p>
                  <a:p>
                    <a:pPr>
                      <a:defRPr sz="1200">
                        <a:solidFill>
                          <a:schemeClr val="tx1"/>
                        </a:solidFill>
                      </a:defRPr>
                    </a:pPr>
                    <a:fld id="{01E8FD0F-FA6E-422D-8467-C0A19AA6EB3C}" type="VALUE">
                      <a:rPr lang="en-US" sz="1200" smtClean="0">
                        <a:solidFill>
                          <a:schemeClr val="tx1"/>
                        </a:solidFill>
                      </a:rPr>
                      <a:pPr>
                        <a:defRPr sz="1200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D7F-4F38-840D-1A3350D1BD06}"/>
                </c:ext>
              </c:extLst>
            </c:dLbl>
            <c:dLbl>
              <c:idx val="1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u="sng" dirty="0"/>
                      <a:t>Q4 2022</a:t>
                    </a:r>
                  </a:p>
                  <a:p>
                    <a:pPr>
                      <a:defRPr sz="1200"/>
                    </a:pPr>
                    <a:fld id="{31611837-E123-46EB-A2DE-8EA032461567}" type="VALUE">
                      <a:rPr lang="en-US" sz="1200" smtClean="0"/>
                      <a:pPr>
                        <a:defRPr sz="1200"/>
                      </a:pPr>
                      <a:t>[VALUE]</a:t>
                    </a:fld>
                    <a:endParaRPr lang="en-US"/>
                  </a:p>
                </c:rich>
              </c:tx>
              <c:spPr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D7F-4F38-840D-1A3350D1BD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Sheet5!$I$1:$J$16</c:f>
              <c:multiLvlStrCache>
                <c:ptCount val="16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4">
                    <c:v>Q1</c:v>
                  </c:pt>
                  <c:pt idx="5">
                    <c:v>Q2</c:v>
                  </c:pt>
                  <c:pt idx="6">
                    <c:v>Q3</c:v>
                  </c:pt>
                  <c:pt idx="7">
                    <c:v>Q4</c:v>
                  </c:pt>
                  <c:pt idx="8">
                    <c:v>Q1</c:v>
                  </c:pt>
                  <c:pt idx="9">
                    <c:v>Q2</c:v>
                  </c:pt>
                  <c:pt idx="10">
                    <c:v>Q3</c:v>
                  </c:pt>
                  <c:pt idx="11">
                    <c:v>Q4</c:v>
                  </c:pt>
                  <c:pt idx="12">
                    <c:v>Q1</c:v>
                  </c:pt>
                  <c:pt idx="13">
                    <c:v>Q2</c:v>
                  </c:pt>
                  <c:pt idx="14">
                    <c:v>Q3</c:v>
                  </c:pt>
                  <c:pt idx="15">
                    <c:v>Q4</c:v>
                  </c:pt>
                </c:lvl>
                <c:lvl>
                  <c:pt idx="0">
                    <c:v>2019</c:v>
                  </c:pt>
                  <c:pt idx="4">
                    <c:v>2020</c:v>
                  </c:pt>
                  <c:pt idx="8">
                    <c:v>2021</c:v>
                  </c:pt>
                  <c:pt idx="12">
                    <c:v>2022</c:v>
                  </c:pt>
                </c:lvl>
              </c:multiLvlStrCache>
            </c:multiLvlStrRef>
          </c:cat>
          <c:val>
            <c:numRef>
              <c:f>Sheet5!$K$1:$K$16</c:f>
              <c:numCache>
                <c:formatCode>_(* #,##0_);_(* \(#,##0\);_(* "-"??_);_(@_)</c:formatCode>
                <c:ptCount val="16"/>
                <c:pt idx="0">
                  <c:v>3191388.3004433298</c:v>
                </c:pt>
                <c:pt idx="1">
                  <c:v>2782575.1551510491</c:v>
                </c:pt>
                <c:pt idx="2">
                  <c:v>2539987.9006593367</c:v>
                </c:pt>
                <c:pt idx="3">
                  <c:v>2547229.1373898056</c:v>
                </c:pt>
                <c:pt idx="4">
                  <c:v>1690827.3382977122</c:v>
                </c:pt>
                <c:pt idx="5">
                  <c:v>36126.790841650654</c:v>
                </c:pt>
                <c:pt idx="6">
                  <c:v>63287.004783984412</c:v>
                </c:pt>
                <c:pt idx="7">
                  <c:v>118762.66668978444</c:v>
                </c:pt>
                <c:pt idx="8">
                  <c:v>152419.50196006804</c:v>
                </c:pt>
                <c:pt idx="9">
                  <c:v>254186.22100467962</c:v>
                </c:pt>
                <c:pt idx="10">
                  <c:v>1335228.7877279534</c:v>
                </c:pt>
                <c:pt idx="11">
                  <c:v>1870244.2202041228</c:v>
                </c:pt>
                <c:pt idx="12">
                  <c:v>1652556.9356144182</c:v>
                </c:pt>
                <c:pt idx="13">
                  <c:v>2278279.2689045984</c:v>
                </c:pt>
                <c:pt idx="14">
                  <c:v>2990614.196112107</c:v>
                </c:pt>
                <c:pt idx="15">
                  <c:v>3027180.2384650665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D7F-4F38-840D-1A3350D1BD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3488095"/>
        <c:axId val="573488511"/>
      </c:lineChart>
      <c:catAx>
        <c:axId val="573488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3488511"/>
        <c:crosses val="autoZero"/>
        <c:auto val="1"/>
        <c:lblAlgn val="ctr"/>
        <c:lblOffset val="100"/>
        <c:noMultiLvlLbl val="0"/>
      </c:catAx>
      <c:valAx>
        <c:axId val="573488511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34880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bg1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sz="1800" b="1" dirty="0"/>
              <a:t>التغير الربعي</a:t>
            </a:r>
            <a:r>
              <a:rPr lang="en-US" sz="1800" b="1" dirty="0"/>
              <a:t> </a:t>
            </a:r>
            <a:r>
              <a:rPr lang="ar-SA" sz="1800" b="1" dirty="0"/>
              <a:t> في أعداد الزوار الوافدين 2022</a:t>
            </a:r>
            <a:r>
              <a:rPr lang="en-US" sz="1800" b="1" dirty="0"/>
              <a:t> </a:t>
            </a:r>
            <a:r>
              <a:rPr lang="ar-SA" sz="1800" b="1" dirty="0"/>
              <a:t> مقارنة بعام 2019 </a:t>
            </a:r>
            <a:endParaRPr lang="en-US" sz="1800" b="1" dirty="0"/>
          </a:p>
          <a:p>
            <a:pPr>
              <a:defRPr sz="1800"/>
            </a:pPr>
            <a:r>
              <a:rPr lang="en-US" sz="1800" b="1" dirty="0"/>
              <a:t>Quarter-on-Quarter Change in Inbound Visitors 2022/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A717C58-B15C-475B-ABD9-D4E778D68151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24E-4DE2-A604-5AE190DF9079}"/>
                </c:ext>
              </c:extLst>
            </c:dLbl>
            <c:dLbl>
              <c:idx val="1"/>
              <c:spPr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324E-4DE2-A604-5AE190DF9079}"/>
                </c:ext>
              </c:extLst>
            </c:dLbl>
            <c:spPr>
              <a:noFill/>
              <a:ln>
                <a:solidFill>
                  <a:schemeClr val="bg1">
                    <a:lumMod val="85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00B05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Sheet1!$M$55:$M$56</c:f>
              <c:strCache>
                <c:ptCount val="2"/>
                <c:pt idx="0">
                  <c:v>Q4 2019</c:v>
                </c:pt>
                <c:pt idx="1">
                  <c:v>Q4 2022</c:v>
                </c:pt>
              </c:strCache>
            </c:strRef>
          </c:cat>
          <c:val>
            <c:numRef>
              <c:f>Sheet1!$N$55:$N$56</c:f>
              <c:numCache>
                <c:formatCode>_(* #,##0_);_(* \(#,##0\);_(* "-"??_);_(@_)</c:formatCode>
                <c:ptCount val="2"/>
                <c:pt idx="0">
                  <c:v>2547229.1373898056</c:v>
                </c:pt>
                <c:pt idx="1">
                  <c:v>3027181.1839099792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4E-4DE2-A604-5AE190DF907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5838464"/>
        <c:axId val="85840544"/>
      </c:barChart>
      <c:catAx>
        <c:axId val="85838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40544"/>
        <c:crosses val="autoZero"/>
        <c:auto val="1"/>
        <c:lblAlgn val="ctr"/>
        <c:lblOffset val="100"/>
        <c:noMultiLvlLbl val="0"/>
      </c:catAx>
      <c:valAx>
        <c:axId val="85840544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3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sz="1800" b="1" i="0" baseline="0">
                <a:effectLst/>
              </a:rPr>
              <a:t>التغير الربعي</a:t>
            </a:r>
            <a:r>
              <a:rPr lang="en-US" sz="1800" b="1" i="0" baseline="0">
                <a:effectLst/>
              </a:rPr>
              <a:t> </a:t>
            </a:r>
            <a:r>
              <a:rPr lang="ar-SA" sz="1800" b="1" i="0" baseline="0">
                <a:effectLst/>
              </a:rPr>
              <a:t>(خلال نفس السنة)</a:t>
            </a:r>
            <a:r>
              <a:rPr lang="en-US" sz="1800" b="1" i="0" baseline="0">
                <a:effectLst/>
              </a:rPr>
              <a:t> </a:t>
            </a:r>
            <a:r>
              <a:rPr lang="ar-SA" sz="1800" b="1" i="0" baseline="0">
                <a:effectLst/>
              </a:rPr>
              <a:t> في أعداد الزوار الوافدين 2022</a:t>
            </a:r>
            <a:r>
              <a:rPr lang="en-US" sz="1800" b="1" i="0" baseline="0">
                <a:effectLst/>
              </a:rPr>
              <a:t> </a:t>
            </a:r>
            <a:r>
              <a:rPr lang="ar-SA" sz="1800" b="1" i="0" baseline="0">
                <a:effectLst/>
              </a:rPr>
              <a:t> </a:t>
            </a:r>
            <a:endParaRPr lang="en-US">
              <a:effectLst/>
            </a:endParaRPr>
          </a:p>
          <a:p>
            <a:pPr>
              <a:defRPr/>
            </a:pPr>
            <a:r>
              <a:rPr lang="en-US" sz="1800" b="1" i="0" baseline="0">
                <a:effectLst/>
              </a:rPr>
              <a:t>Quarter-on-Previous-Quarter Change in Inbound Visitors 2022</a:t>
            </a:r>
            <a:endParaRPr lang="en-US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9226332173594585E-2"/>
          <c:y val="0.20732427001312337"/>
          <c:w val="0.91656178152149581"/>
          <c:h val="0.693009965551181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1955937902956310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DA-4BC1-AB4C-B342B17AF078}"/>
                </c:ext>
              </c:extLst>
            </c:dLbl>
            <c:dLbl>
              <c:idx val="1"/>
              <c:layout>
                <c:manualLayout>
                  <c:x val="-1.810466664176681E-3"/>
                  <c:y val="-0.2603679822959790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DA-4BC1-AB4C-B342B17AF078}"/>
                </c:ext>
              </c:extLst>
            </c:dLbl>
            <c:dLbl>
              <c:idx val="2"/>
              <c:layout>
                <c:manualLayout>
                  <c:x val="1.810466664176681E-3"/>
                  <c:y val="-0.3268807835438984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DA-4BC1-AB4C-B342B17AF078}"/>
                </c:ext>
              </c:extLst>
            </c:dLbl>
            <c:dLbl>
              <c:idx val="3"/>
              <c:layout>
                <c:manualLayout>
                  <c:x val="0"/>
                  <c:y val="-0.330295016195110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DA-4BC1-AB4C-B342B17AF0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Sheet1!$L$59:$L$62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Sheet1!$M$59:$M$62</c:f>
              <c:numCache>
                <c:formatCode>_(* #,##0_);_(* \(#,##0\);_(* "-"??_);_(@_)</c:formatCode>
                <c:ptCount val="4"/>
                <c:pt idx="0">
                  <c:v>1652556.9356144182</c:v>
                </c:pt>
                <c:pt idx="1">
                  <c:v>2278279.268904598</c:v>
                </c:pt>
                <c:pt idx="2">
                  <c:v>2990614.1961121066</c:v>
                </c:pt>
                <c:pt idx="3">
                  <c:v>3027181.1839099792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DA-4BC1-AB4C-B342B17AF07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14429216"/>
        <c:axId val="314425888"/>
      </c:barChart>
      <c:catAx>
        <c:axId val="3144292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425888"/>
        <c:crosses val="autoZero"/>
        <c:auto val="1"/>
        <c:lblAlgn val="ctr"/>
        <c:lblOffset val="100"/>
        <c:noMultiLvlLbl val="0"/>
      </c:catAx>
      <c:valAx>
        <c:axId val="314425888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429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B39C5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0.29523</cdr:x>
      <cdr:y>0.19538</cdr:y>
    </cdr:from>
    <cdr:to>
      <cdr:x>0.29523</cdr:x>
      <cdr:y>0.97899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0F56EEAC-034F-DFA1-2666-8F47647EFA5B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214910" y="858990"/>
          <a:ext cx="0" cy="3445148"/>
        </a:xfrm>
        <a:prstGeom xmlns:a="http://schemas.openxmlformats.org/drawingml/2006/main" prst="line">
          <a:avLst/>
        </a:prstGeom>
        <a:ln xmlns:a="http://schemas.openxmlformats.org/drawingml/2006/main" w="3175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0.52514</cdr:x>
      <cdr:y>0.20483</cdr:y>
    </cdr:from>
    <cdr:to>
      <cdr:x>0.52514</cdr:x>
      <cdr:y>0.98845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F73D5AE5-D96F-8B63-815F-CD4732FFD89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5718554" y="900537"/>
          <a:ext cx="0" cy="3445192"/>
        </a:xfrm>
        <a:prstGeom xmlns:a="http://schemas.openxmlformats.org/drawingml/2006/main" prst="line">
          <a:avLst/>
        </a:prstGeom>
        <a:ln xmlns:a="http://schemas.openxmlformats.org/drawingml/2006/main" w="3175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0.75625</cdr:x>
      <cdr:y>0.20378</cdr:y>
    </cdr:from>
    <cdr:to>
      <cdr:x>0.75625</cdr:x>
      <cdr:y>0.98739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52A0B9F0-D163-3409-507C-5259CFA6B55D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7823202" y="895927"/>
          <a:ext cx="0" cy="3445164"/>
        </a:xfrm>
        <a:prstGeom xmlns:a="http://schemas.openxmlformats.org/drawingml/2006/main" prst="line">
          <a:avLst/>
        </a:prstGeom>
        <a:ln xmlns:a="http://schemas.openxmlformats.org/drawingml/2006/main" w="3175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0.09722</cdr:x>
      <cdr:y>0.26534</cdr:y>
    </cdr:from>
    <cdr:to>
      <cdr:x>0.96805</cdr:x>
      <cdr:y>0.26534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BBB16FF9-0B24-4AC7-0498-E080AB109945}"/>
            </a:ext>
          </a:extLst>
        </cdr:cNvPr>
        <cdr:cNvCxnSpPr/>
      </cdr:nvCxnSpPr>
      <cdr:spPr>
        <a:xfrm xmlns:a="http://schemas.openxmlformats.org/drawingml/2006/main" flipH="1">
          <a:off x="1066800" y="1249362"/>
          <a:ext cx="9555438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B050"/>
          </a:solidFill>
          <a:prstDash val="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0.49089</cdr:x>
      <cdr:y>0.21651</cdr:y>
    </cdr:from>
    <cdr:to>
      <cdr:x>0.55194</cdr:x>
      <cdr:y>0.31058</cdr:y>
    </cdr:to>
    <cdr:grpSp>
      <cdr:nvGrpSpPr>
        <cdr:cNvPr id="8" name="Group 7">
          <a:extLst xmlns:a="http://schemas.openxmlformats.org/drawingml/2006/main">
            <a:ext uri="{FF2B5EF4-FFF2-40B4-BE49-F238E27FC236}">
              <a16:creationId xmlns:a16="http://schemas.microsoft.com/office/drawing/2014/main" id="{D44B051E-F1C2-29B7-D9E9-F4B4D64F8877}"/>
            </a:ext>
          </a:extLst>
        </cdr:cNvPr>
        <cdr:cNvGrpSpPr/>
      </cdr:nvGrpSpPr>
      <cdr:grpSpPr>
        <a:xfrm xmlns:a="http://schemas.openxmlformats.org/drawingml/2006/main">
          <a:off x="4825351" y="1100646"/>
          <a:ext cx="600109" cy="478212"/>
          <a:chOff x="12403554" y="5425700"/>
          <a:chExt cx="243365" cy="458789"/>
        </a:xfrm>
      </cdr:grpSpPr>
      <cdr:sp macro="" textlink="">
        <cdr:nvSpPr>
          <cdr:cNvPr id="9" name="object 30">
            <a:extLst xmlns:a="http://schemas.openxmlformats.org/drawingml/2006/main">
              <a:ext uri="{FF2B5EF4-FFF2-40B4-BE49-F238E27FC236}">
                <a16:creationId xmlns:a16="http://schemas.microsoft.com/office/drawing/2014/main" id="{1ECD68B2-360B-4CF0-1660-0C2D57A193D2}"/>
              </a:ext>
            </a:extLst>
          </cdr:cNvPr>
          <cdr:cNvSpPr txBox="1"/>
        </cdr:nvSpPr>
        <cdr:spPr>
          <a:xfrm xmlns:a="http://schemas.openxmlformats.org/drawingml/2006/main">
            <a:off x="12403554" y="5607490"/>
            <a:ext cx="243365" cy="276999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="horz" wrap="square" lIns="0" tIns="0" rIns="0" bIns="0" rtlCol="0">
            <a:spAutoFit/>
          </a:bodyPr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9472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+31%</a:t>
            </a:r>
            <a:endParaRPr kumimoji="0" sz="1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Corbel"/>
            </a:endParaRPr>
          </a:p>
        </cdr:txBody>
      </cdr:sp>
      <cdr:sp macro="" textlink="">
        <cdr:nvSpPr>
          <cdr:cNvPr id="10" name="object 25">
            <a:extLst xmlns:a="http://schemas.openxmlformats.org/drawingml/2006/main">
              <a:ext uri="{FF2B5EF4-FFF2-40B4-BE49-F238E27FC236}">
                <a16:creationId xmlns:a16="http://schemas.microsoft.com/office/drawing/2014/main" id="{66FF0C7C-5462-C772-FC1D-9978CFB269B6}"/>
              </a:ext>
            </a:extLst>
          </cdr:cNvPr>
          <cdr:cNvSpPr/>
        </cdr:nvSpPr>
        <cdr:spPr>
          <a:xfrm xmlns:a="http://schemas.openxmlformats.org/drawingml/2006/main">
            <a:off x="12476643" y="5425700"/>
            <a:ext cx="107717" cy="170359"/>
          </a:xfrm>
          <a:custGeom xmlns:a="http://schemas.openxmlformats.org/drawingml/2006/main">
            <a:avLst/>
            <a:gdLst/>
            <a:ahLst/>
            <a:cxnLst/>
            <a:rect l="l" t="t" r="r" b="b"/>
            <a:pathLst>
              <a:path w="256539" h="220980">
                <a:moveTo>
                  <a:pt x="128015" y="0"/>
                </a:moveTo>
                <a:lnTo>
                  <a:pt x="0" y="220979"/>
                </a:lnTo>
                <a:lnTo>
                  <a:pt x="256031" y="220979"/>
                </a:lnTo>
                <a:lnTo>
                  <a:pt x="128015" y="0"/>
                </a:lnTo>
                <a:close/>
              </a:path>
            </a:pathLst>
          </a:custGeom>
          <a:solidFill xmlns:a="http://schemas.openxmlformats.org/drawingml/2006/main">
            <a:srgbClr val="00945D"/>
          </a:solidFill>
        </cdr:spPr>
        <cdr:txBody>
          <a:bodyPr xmlns:a="http://schemas.openxmlformats.org/drawingml/2006/main" wrap="square" lIns="0" tIns="0" rIns="0" bIns="0" rtlCol="0"/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1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cdr:txBody>
      </cdr:sp>
    </cdr:grpSp>
  </cdr:relSizeAnchor>
  <cdr:relSizeAnchor xmlns:cdr="http://schemas.openxmlformats.org/drawingml/2006/chartDrawing">
    <cdr:from>
      <cdr:x>0.73643</cdr:x>
      <cdr:y>0.18491</cdr:y>
    </cdr:from>
    <cdr:to>
      <cdr:x>0.78974</cdr:x>
      <cdr:y>0.25279</cdr:y>
    </cdr:to>
    <cdr:grpSp>
      <cdr:nvGrpSpPr>
        <cdr:cNvPr id="13" name="Group 12">
          <a:extLst xmlns:a="http://schemas.openxmlformats.org/drawingml/2006/main">
            <a:ext uri="{FF2B5EF4-FFF2-40B4-BE49-F238E27FC236}">
              <a16:creationId xmlns:a16="http://schemas.microsoft.com/office/drawing/2014/main" id="{D44B051E-F1C2-29B7-D9E9-F4B4D64F8877}"/>
            </a:ext>
          </a:extLst>
        </cdr:cNvPr>
        <cdr:cNvGrpSpPr/>
      </cdr:nvGrpSpPr>
      <cdr:grpSpPr>
        <a:xfrm xmlns:a="http://schemas.openxmlformats.org/drawingml/2006/main">
          <a:off x="7238960" y="940005"/>
          <a:ext cx="524026" cy="345073"/>
          <a:chOff x="12413750" y="5456961"/>
          <a:chExt cx="243365" cy="458789"/>
        </a:xfrm>
      </cdr:grpSpPr>
      <cdr:sp macro="" textlink="">
        <cdr:nvSpPr>
          <cdr:cNvPr id="14" name="object 30">
            <a:extLst xmlns:a="http://schemas.openxmlformats.org/drawingml/2006/main">
              <a:ext uri="{FF2B5EF4-FFF2-40B4-BE49-F238E27FC236}">
                <a16:creationId xmlns:a16="http://schemas.microsoft.com/office/drawing/2014/main" id="{1ECD68B2-360B-4CF0-1660-0C2D57A193D2}"/>
              </a:ext>
            </a:extLst>
          </cdr:cNvPr>
          <cdr:cNvSpPr txBox="1"/>
        </cdr:nvSpPr>
        <cdr:spPr>
          <a:xfrm xmlns:a="http://schemas.openxmlformats.org/drawingml/2006/main">
            <a:off x="12413750" y="5638751"/>
            <a:ext cx="243365" cy="276999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="horz" wrap="square" lIns="0" tIns="0" rIns="0" bIns="0" rtlCol="0">
            <a:spAutoFit/>
          </a:bodyPr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9472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+1%</a:t>
            </a:r>
            <a:endParaRPr kumimoji="0" sz="1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Corbel"/>
            </a:endParaRPr>
          </a:p>
        </cdr:txBody>
      </cdr:sp>
      <cdr:sp macro="" textlink="">
        <cdr:nvSpPr>
          <cdr:cNvPr id="15" name="object 25">
            <a:extLst xmlns:a="http://schemas.openxmlformats.org/drawingml/2006/main">
              <a:ext uri="{FF2B5EF4-FFF2-40B4-BE49-F238E27FC236}">
                <a16:creationId xmlns:a16="http://schemas.microsoft.com/office/drawing/2014/main" id="{66FF0C7C-5462-C772-FC1D-9978CFB269B6}"/>
              </a:ext>
            </a:extLst>
          </cdr:cNvPr>
          <cdr:cNvSpPr/>
        </cdr:nvSpPr>
        <cdr:spPr>
          <a:xfrm xmlns:a="http://schemas.openxmlformats.org/drawingml/2006/main">
            <a:off x="12486839" y="5456961"/>
            <a:ext cx="107717" cy="170359"/>
          </a:xfrm>
          <a:custGeom xmlns:a="http://schemas.openxmlformats.org/drawingml/2006/main">
            <a:avLst/>
            <a:gdLst/>
            <a:ahLst/>
            <a:cxnLst/>
            <a:rect l="l" t="t" r="r" b="b"/>
            <a:pathLst>
              <a:path w="256539" h="220980">
                <a:moveTo>
                  <a:pt x="128015" y="0"/>
                </a:moveTo>
                <a:lnTo>
                  <a:pt x="0" y="220979"/>
                </a:lnTo>
                <a:lnTo>
                  <a:pt x="256031" y="220979"/>
                </a:lnTo>
                <a:lnTo>
                  <a:pt x="128015" y="0"/>
                </a:lnTo>
                <a:close/>
              </a:path>
            </a:pathLst>
          </a:custGeom>
          <a:solidFill xmlns:a="http://schemas.openxmlformats.org/drawingml/2006/main">
            <a:srgbClr val="00945D"/>
          </a:solidFill>
        </cdr:spPr>
        <cdr:txBody>
          <a:bodyPr xmlns:a="http://schemas.openxmlformats.org/drawingml/2006/main" wrap="square" lIns="0" tIns="0" rIns="0" bIns="0" rtlCol="0"/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1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BF742-7515-4687-A5ED-8D0729B4747B}" type="datetimeFigureOut">
              <a:rPr lang="en-US" smtClean="0"/>
              <a:pPr/>
              <a:t>18-Jan-2023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DAED2-8A8A-4921-AC6A-EAFA8804AA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78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4:49:18.8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4:50:06.1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837AD-39E9-4178-9763-3F7D61C2F7ED}" type="datetimeFigureOut">
              <a:rPr lang="en-US" smtClean="0"/>
              <a:pPr/>
              <a:t>18-Jan-2023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FE7B0-A392-4518-A29F-19043B1F8B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0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0FE7B0-A392-4518-A29F-19043B1F8B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3742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5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18-Jan-2023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18-Jan-2023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18-Jan-2023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18-Jan-2023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0748"/>
            <a:ext cx="12192000" cy="4571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1A43C29-CA6D-46F4-877E-F80CC5A4DE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742" y="76201"/>
            <a:ext cx="1913749" cy="390440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 flipH="1">
            <a:off x="1905000" y="62080"/>
            <a:ext cx="10287000" cy="460800"/>
            <a:chOff x="0" y="62080"/>
            <a:chExt cx="7217230" cy="460800"/>
          </a:xfrm>
        </p:grpSpPr>
        <p:sp>
          <p:nvSpPr>
            <p:cNvPr id="9" name="Freeform 8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  <p:sp>
          <p:nvSpPr>
            <p:cNvPr id="11" name="Freeform 10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18-Jan-2023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4" name="Group 13"/>
          <p:cNvGrpSpPr/>
          <p:nvPr userDrawn="1"/>
        </p:nvGrpSpPr>
        <p:grpSpPr>
          <a:xfrm flipH="1">
            <a:off x="0" y="2740496"/>
            <a:ext cx="12192000" cy="1450504"/>
            <a:chOff x="0" y="2740496"/>
            <a:chExt cx="9144000" cy="1450504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1219200" y="2743200"/>
              <a:ext cx="7924800" cy="1447800"/>
              <a:chOff x="1219200" y="2364904"/>
              <a:chExt cx="7924800" cy="1447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19200" y="2364904"/>
                <a:ext cx="7924800" cy="1447800"/>
              </a:xfrm>
              <a:prstGeom prst="rect">
                <a:avLst/>
              </a:prstGeom>
              <a:solidFill>
                <a:srgbClr val="A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245834" y="2397712"/>
                <a:ext cx="78486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  <p:grpSp>
          <p:nvGrpSpPr>
            <p:cNvPr id="11" name="Group 10"/>
            <p:cNvGrpSpPr/>
            <p:nvPr userDrawn="1"/>
          </p:nvGrpSpPr>
          <p:grpSpPr>
            <a:xfrm>
              <a:off x="0" y="2740496"/>
              <a:ext cx="1219200" cy="1450504"/>
              <a:chOff x="0" y="2362200"/>
              <a:chExt cx="1219200" cy="145050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362200"/>
                <a:ext cx="1219200" cy="1450504"/>
              </a:xfrm>
              <a:prstGeom prst="rect">
                <a:avLst/>
              </a:prstGeom>
              <a:solidFill>
                <a:srgbClr val="DFD6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 sz="18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100" y="2397712"/>
                <a:ext cx="11430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18-Jan-2023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18-Jan-2023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18-Jan-2023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18-Jan-2023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18-Jan-2023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18-Jan-2023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18-Jan-2023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 flipH="1">
            <a:off x="2569027" y="62080"/>
            <a:ext cx="9622973" cy="460800"/>
            <a:chOff x="0" y="62080"/>
            <a:chExt cx="7217230" cy="460800"/>
          </a:xfrm>
        </p:grpSpPr>
        <p:sp>
          <p:nvSpPr>
            <p:cNvPr id="12" name="Freeform 11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  <p:sp>
          <p:nvSpPr>
            <p:cNvPr id="14" name="Freeform 13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864" y="0"/>
            <a:ext cx="2824485" cy="5654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3048001"/>
            <a:ext cx="12192000" cy="1433411"/>
            <a:chOff x="0" y="2362200"/>
            <a:chExt cx="1219200" cy="1450504"/>
          </a:xfrm>
        </p:grpSpPr>
        <p:sp>
          <p:nvSpPr>
            <p:cNvPr id="7" name="Rectangle 6"/>
            <p:cNvSpPr/>
            <p:nvPr/>
          </p:nvSpPr>
          <p:spPr>
            <a:xfrm>
              <a:off x="0" y="2362200"/>
              <a:ext cx="1219200" cy="1450504"/>
            </a:xfrm>
            <a:prstGeom prst="rect">
              <a:avLst/>
            </a:prstGeom>
            <a:solidFill>
              <a:srgbClr val="A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126" y="2397068"/>
              <a:ext cx="1209541" cy="381000"/>
            </a:xfrm>
            <a:prstGeom prst="rect">
              <a:avLst/>
            </a:prstGeom>
            <a:gradFill>
              <a:gsLst>
                <a:gs pos="0">
                  <a:schemeClr val="bg1">
                    <a:alpha val="8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j-cs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0" y="4370772"/>
            <a:ext cx="12192000" cy="98180"/>
          </a:xfrm>
          <a:prstGeom prst="rect">
            <a:avLst/>
          </a:prstGeom>
          <a:solidFill>
            <a:srgbClr val="DFD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 dirty="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A73F341-838C-4ABC-852F-5407E64C9E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17416"/>
            <a:ext cx="6400800" cy="320193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4ADFCD1-3E7E-4A3D-A3EB-228570F8C76A}"/>
              </a:ext>
            </a:extLst>
          </p:cNvPr>
          <p:cNvSpPr txBox="1"/>
          <p:nvPr/>
        </p:nvSpPr>
        <p:spPr>
          <a:xfrm>
            <a:off x="1905000" y="3126574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الربع ال</a:t>
            </a:r>
            <a:r>
              <a:rPr lang="ar-BH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رابع</a:t>
            </a:r>
            <a:r>
              <a:rPr lang="ar-SA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</a:p>
          <a:p>
            <a:pPr marL="20365" algn="ctr" rtl="1"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Q4 2022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392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347425E-7322-925C-65C1-6DA3794D85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858034"/>
              </p:ext>
            </p:extLst>
          </p:nvPr>
        </p:nvGraphicFramePr>
        <p:xfrm>
          <a:off x="609600" y="1417638"/>
          <a:ext cx="109728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3320B16-19A7-566A-B2E2-EB6DA8678CC9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الطريق نحو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تعافي</a:t>
            </a: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- الربع ا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لرابع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  <a:endParaRPr kumimoji="0" lang="en-US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Road to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Recovery – </a:t>
            </a:r>
            <a:r>
              <a:rPr lang="en-US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Q4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0710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الطريق نحو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تعافي</a:t>
            </a: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- الربع ا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لرابع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  <a:endParaRPr kumimoji="0" lang="en-US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Road to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Recovery – </a:t>
            </a:r>
            <a:r>
              <a:rPr lang="en-US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Q4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A89E8-1C26-FB3F-0EDA-EF3291764439}"/>
              </a:ext>
            </a:extLst>
          </p:cNvPr>
          <p:cNvSpPr txBox="1"/>
          <p:nvPr/>
        </p:nvSpPr>
        <p:spPr>
          <a:xfrm>
            <a:off x="903253" y="907327"/>
            <a:ext cx="11282216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000" b="1" i="0" dirty="0">
                <a:solidFill>
                  <a:schemeClr val="accent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تجاوزت تدفقات السياحة الوافدة إلى البحرين مستويات ما قبل الجائحة في الربع ال</a:t>
            </a:r>
            <a:r>
              <a:rPr lang="ar-BH" sz="2000" b="1" i="0" dirty="0">
                <a:solidFill>
                  <a:schemeClr val="accent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رابع</a:t>
            </a:r>
            <a:r>
              <a:rPr lang="ar-SA" sz="2000" b="1" i="0" dirty="0">
                <a:solidFill>
                  <a:schemeClr val="accent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 من عام 2022 (+ 1</a:t>
            </a:r>
            <a:r>
              <a:rPr lang="ar-BH" sz="2000" b="1" i="0" dirty="0">
                <a:solidFill>
                  <a:schemeClr val="accent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9</a:t>
            </a:r>
            <a:r>
              <a:rPr lang="ar-SA" sz="2000" b="1" i="0" dirty="0">
                <a:solidFill>
                  <a:schemeClr val="accent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% عن نفس الفترة 2019).</a:t>
            </a:r>
            <a:endParaRPr lang="en-US" sz="2000" b="1" i="0" dirty="0">
              <a:solidFill>
                <a:schemeClr val="accent1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>
              <a:lnSpc>
                <a:spcPct val="150000"/>
              </a:lnSpc>
            </a:pPr>
            <a:endParaRPr lang="en-US" sz="500" b="1" i="0" dirty="0">
              <a:solidFill>
                <a:schemeClr val="accent1"/>
              </a:solidFill>
              <a:effectLst/>
              <a:latin typeface="Open Sans" panose="020B0606030504020204" pitchFamily="34" charset="0"/>
            </a:endParaRPr>
          </a:p>
          <a:p>
            <a:pPr algn="ctr"/>
            <a:r>
              <a:rPr lang="en-US" b="1" i="0" dirty="0">
                <a:solidFill>
                  <a:schemeClr val="accent1"/>
                </a:solidFill>
                <a:effectLst/>
              </a:rPr>
              <a:t>Inbound tourism flows to Bahrain exceeded pre-pandemic levels in Q4 2022 (+18% than Q4 2019).</a:t>
            </a:r>
            <a:endParaRPr lang="en-US" b="1" dirty="0">
              <a:solidFill>
                <a:schemeClr val="accent1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768D392-EC7D-DE73-3FEF-93AE5BD9FA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8757628"/>
              </p:ext>
            </p:extLst>
          </p:nvPr>
        </p:nvGraphicFramePr>
        <p:xfrm>
          <a:off x="1752600" y="1981200"/>
          <a:ext cx="8458200" cy="3969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65BE0E4-D4C8-018C-405C-AEEAC29B9C50}"/>
                  </a:ext>
                </a:extLst>
              </p14:cNvPr>
              <p14:cNvContentPartPr/>
              <p14:nvPr/>
            </p14:nvContentPartPr>
            <p14:xfrm>
              <a:off x="878143" y="3657304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65BE0E4-D4C8-018C-405C-AEEAC29B9C5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9143" y="3648304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278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الطريق نحو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تعافي</a:t>
            </a: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- الربع ا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لرابع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  <a:endParaRPr kumimoji="0" lang="en-US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Road to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Recovery – </a:t>
            </a:r>
            <a:r>
              <a:rPr lang="en-US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Q4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7DB2D55-4296-8B5D-03DE-AC5862D3AF81}"/>
              </a:ext>
            </a:extLst>
          </p:cNvPr>
          <p:cNvGrpSpPr/>
          <p:nvPr/>
        </p:nvGrpSpPr>
        <p:grpSpPr>
          <a:xfrm>
            <a:off x="3770627" y="3124200"/>
            <a:ext cx="567377" cy="458789"/>
            <a:chOff x="7515115" y="4846450"/>
            <a:chExt cx="371591" cy="458789"/>
          </a:xfrm>
        </p:grpSpPr>
        <p:sp>
          <p:nvSpPr>
            <p:cNvPr id="5" name="object 30">
              <a:extLst>
                <a:ext uri="{FF2B5EF4-FFF2-40B4-BE49-F238E27FC236}">
                  <a16:creationId xmlns:a16="http://schemas.microsoft.com/office/drawing/2014/main" id="{519B4222-3126-7254-AB1A-EBD901605568}"/>
                </a:ext>
              </a:extLst>
            </p:cNvPr>
            <p:cNvSpPr txBox="1"/>
            <p:nvPr/>
          </p:nvSpPr>
          <p:spPr>
            <a:xfrm>
              <a:off x="7515115" y="5028240"/>
              <a:ext cx="371591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9472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+38%</a:t>
              </a: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Corbel"/>
              </a:endParaRPr>
            </a:p>
          </p:txBody>
        </p:sp>
        <p:sp>
          <p:nvSpPr>
            <p:cNvPr id="6" name="object 25">
              <a:extLst>
                <a:ext uri="{FF2B5EF4-FFF2-40B4-BE49-F238E27FC236}">
                  <a16:creationId xmlns:a16="http://schemas.microsoft.com/office/drawing/2014/main" id="{B9675271-8768-9C05-54B3-187D949BAB72}"/>
                </a:ext>
              </a:extLst>
            </p:cNvPr>
            <p:cNvSpPr/>
            <p:nvPr/>
          </p:nvSpPr>
          <p:spPr>
            <a:xfrm>
              <a:off x="7626713" y="4846450"/>
              <a:ext cx="164472" cy="170359"/>
            </a:xfrm>
            <a:custGeom>
              <a:avLst/>
              <a:gdLst/>
              <a:ahLst/>
              <a:cxnLst/>
              <a:rect l="l" t="t" r="r" b="b"/>
              <a:pathLst>
                <a:path w="256539" h="220980">
                  <a:moveTo>
                    <a:pt x="128015" y="0"/>
                  </a:moveTo>
                  <a:lnTo>
                    <a:pt x="0" y="220979"/>
                  </a:lnTo>
                  <a:lnTo>
                    <a:pt x="256031" y="220979"/>
                  </a:lnTo>
                  <a:lnTo>
                    <a:pt x="128015" y="0"/>
                  </a:lnTo>
                  <a:close/>
                </a:path>
              </a:pathLst>
            </a:custGeom>
            <a:solidFill>
              <a:srgbClr val="00945D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8F134F05-851D-54CD-3205-EDE16BE20B1C}"/>
                  </a:ext>
                </a:extLst>
              </p14:cNvPr>
              <p14:cNvContentPartPr/>
              <p14:nvPr/>
            </p14:nvContentPartPr>
            <p14:xfrm>
              <a:off x="12901063" y="651664"/>
              <a:ext cx="36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8F134F05-851D-54CD-3205-EDE16BE20B1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892423" y="642664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20EE962-7AD4-DD97-A1FE-E5742E8564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0956511"/>
              </p:ext>
            </p:extLst>
          </p:nvPr>
        </p:nvGraphicFramePr>
        <p:xfrm>
          <a:off x="1295400" y="1041199"/>
          <a:ext cx="9829800" cy="5083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59032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الرئيسة- الربع ا</a:t>
            </a:r>
            <a:r>
              <a:rPr kumimoji="0" lang="ar-BH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رابع</a:t>
            </a: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2022</a:t>
            </a:r>
            <a:b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</a:b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Indicators- Q4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4FF0BD7-F609-9733-2BB2-71923F3D3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961956"/>
              </p:ext>
            </p:extLst>
          </p:nvPr>
        </p:nvGraphicFramePr>
        <p:xfrm>
          <a:off x="137883" y="1371598"/>
          <a:ext cx="11838482" cy="52422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77106">
                  <a:extLst>
                    <a:ext uri="{9D8B030D-6E8A-4147-A177-3AD203B41FA5}">
                      <a16:colId xmlns:a16="http://schemas.microsoft.com/office/drawing/2014/main" val="1594852569"/>
                    </a:ext>
                  </a:extLst>
                </a:gridCol>
                <a:gridCol w="1057763">
                  <a:extLst>
                    <a:ext uri="{9D8B030D-6E8A-4147-A177-3AD203B41FA5}">
                      <a16:colId xmlns:a16="http://schemas.microsoft.com/office/drawing/2014/main" val="2827612103"/>
                    </a:ext>
                  </a:extLst>
                </a:gridCol>
                <a:gridCol w="1057763">
                  <a:extLst>
                    <a:ext uri="{9D8B030D-6E8A-4147-A177-3AD203B41FA5}">
                      <a16:colId xmlns:a16="http://schemas.microsoft.com/office/drawing/2014/main" val="3767372663"/>
                    </a:ext>
                  </a:extLst>
                </a:gridCol>
                <a:gridCol w="1057763">
                  <a:extLst>
                    <a:ext uri="{9D8B030D-6E8A-4147-A177-3AD203B41FA5}">
                      <a16:colId xmlns:a16="http://schemas.microsoft.com/office/drawing/2014/main" val="1681397738"/>
                    </a:ext>
                  </a:extLst>
                </a:gridCol>
                <a:gridCol w="1057763">
                  <a:extLst>
                    <a:ext uri="{9D8B030D-6E8A-4147-A177-3AD203B41FA5}">
                      <a16:colId xmlns:a16="http://schemas.microsoft.com/office/drawing/2014/main" val="2221701532"/>
                    </a:ext>
                  </a:extLst>
                </a:gridCol>
                <a:gridCol w="1081405">
                  <a:extLst>
                    <a:ext uri="{9D8B030D-6E8A-4147-A177-3AD203B41FA5}">
                      <a16:colId xmlns:a16="http://schemas.microsoft.com/office/drawing/2014/main" val="1049491515"/>
                    </a:ext>
                  </a:extLst>
                </a:gridCol>
                <a:gridCol w="1081405">
                  <a:extLst>
                    <a:ext uri="{9D8B030D-6E8A-4147-A177-3AD203B41FA5}">
                      <a16:colId xmlns:a16="http://schemas.microsoft.com/office/drawing/2014/main" val="1529733328"/>
                    </a:ext>
                  </a:extLst>
                </a:gridCol>
                <a:gridCol w="2667514">
                  <a:extLst>
                    <a:ext uri="{9D8B030D-6E8A-4147-A177-3AD203B41FA5}">
                      <a16:colId xmlns:a16="http://schemas.microsoft.com/office/drawing/2014/main" val="433340966"/>
                    </a:ext>
                  </a:extLst>
                </a:gridCol>
              </a:tblGrid>
              <a:tr h="131977"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2021/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</a:t>
                      </a:r>
                      <a:r>
                        <a:rPr lang="ar-BH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رابع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Q4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668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2021/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2021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2020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1024496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19%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62%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3,412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2,103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180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2,879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ألف)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140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973778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Inbound Tourism Flows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residents in Bahrain &amp; arrivals for non-tourism purposes)</a:t>
                      </a:r>
                      <a:endParaRPr lang="ar-SA" sz="105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19%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62%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3,027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1,870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119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2,547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الزوار الوافدين لأغراض سياحية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المقيمين في البحرين &amp; القادمين لأغراض غير سياحية)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776540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Overnights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26</a:t>
                      </a: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-24</a:t>
                      </a:r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3,166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4,187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539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2,509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الليالي السياحية 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776540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Daily Expenditure Per Visitor</a:t>
                      </a: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(BD)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73.8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74.5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65.4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68.7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الانفاق اليومي للزائر</a:t>
                      </a:r>
                    </a:p>
                    <a:p>
                      <a:pPr algn="ctr" rtl="1"/>
                      <a:r>
                        <a:rPr lang="ar-SA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(دينار بحريني)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603670"/>
                  </a:ext>
                </a:extLst>
              </a:tr>
              <a:tr h="776540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Inbound Tourism  Receipts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 BD)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30</a:t>
                      </a: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</a:t>
                      </a: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386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367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35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297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إجمالي إيرادات السياحة الوافدة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  دينار)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607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الرئيسة- الربع ا</a:t>
            </a:r>
            <a:r>
              <a:rPr kumimoji="0" lang="ar-BH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لرابع </a:t>
            </a: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2022</a:t>
            </a:r>
            <a:b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</a:b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Indicators- Q4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1C263F-226E-B08E-555C-711C71F47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736848"/>
              </p:ext>
            </p:extLst>
          </p:nvPr>
        </p:nvGraphicFramePr>
        <p:xfrm>
          <a:off x="137883" y="1371598"/>
          <a:ext cx="11998647" cy="448887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18262">
                  <a:extLst>
                    <a:ext uri="{9D8B030D-6E8A-4147-A177-3AD203B41FA5}">
                      <a16:colId xmlns:a16="http://schemas.microsoft.com/office/drawing/2014/main" val="1594852569"/>
                    </a:ext>
                  </a:extLst>
                </a:gridCol>
                <a:gridCol w="1542473">
                  <a:extLst>
                    <a:ext uri="{9D8B030D-6E8A-4147-A177-3AD203B41FA5}">
                      <a16:colId xmlns:a16="http://schemas.microsoft.com/office/drawing/2014/main" val="462614301"/>
                    </a:ext>
                  </a:extLst>
                </a:gridCol>
                <a:gridCol w="1787237">
                  <a:extLst>
                    <a:ext uri="{9D8B030D-6E8A-4147-A177-3AD203B41FA5}">
                      <a16:colId xmlns:a16="http://schemas.microsoft.com/office/drawing/2014/main" val="2827612103"/>
                    </a:ext>
                  </a:extLst>
                </a:gridCol>
                <a:gridCol w="1502421">
                  <a:extLst>
                    <a:ext uri="{9D8B030D-6E8A-4147-A177-3AD203B41FA5}">
                      <a16:colId xmlns:a16="http://schemas.microsoft.com/office/drawing/2014/main" val="1042815183"/>
                    </a:ext>
                  </a:extLst>
                </a:gridCol>
                <a:gridCol w="1205230">
                  <a:extLst>
                    <a:ext uri="{9D8B030D-6E8A-4147-A177-3AD203B41FA5}">
                      <a16:colId xmlns:a16="http://schemas.microsoft.com/office/drawing/2014/main" val="531514952"/>
                    </a:ext>
                  </a:extLst>
                </a:gridCol>
                <a:gridCol w="1735039">
                  <a:extLst>
                    <a:ext uri="{9D8B030D-6E8A-4147-A177-3AD203B41FA5}">
                      <a16:colId xmlns:a16="http://schemas.microsoft.com/office/drawing/2014/main" val="1049491515"/>
                    </a:ext>
                  </a:extLst>
                </a:gridCol>
                <a:gridCol w="1556328">
                  <a:extLst>
                    <a:ext uri="{9D8B030D-6E8A-4147-A177-3AD203B41FA5}">
                      <a16:colId xmlns:a16="http://schemas.microsoft.com/office/drawing/2014/main" val="1529733328"/>
                    </a:ext>
                  </a:extLst>
                </a:gridCol>
                <a:gridCol w="1551657">
                  <a:extLst>
                    <a:ext uri="{9D8B030D-6E8A-4147-A177-3AD203B41FA5}">
                      <a16:colId xmlns:a16="http://schemas.microsoft.com/office/drawing/2014/main" val="433340966"/>
                    </a:ext>
                  </a:extLst>
                </a:gridCol>
              </a:tblGrid>
              <a:tr h="1154100"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Mode of </a:t>
                      </a:r>
                    </a:p>
                    <a:p>
                      <a:pPr algn="ctr" rtl="0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Arrival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عدد الزوار الوافدين لأغراض سياحية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(باستثناء المقيمين في البحرين &amp; القادمين لأغراض غير سياحية)</a:t>
                      </a:r>
                    </a:p>
                    <a:p>
                      <a:pPr algn="ctr" rtl="0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Inbound Tourism Flows</a:t>
                      </a:r>
                    </a:p>
                    <a:p>
                      <a:pPr algn="ctr" rtl="0"/>
                      <a:r>
                        <a:rPr lang="en-US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(excl. residents in Bahrain &amp; arrivals for non-tourism purposes)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4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</a:p>
                    <a:p>
                      <a:pPr algn="ctr" rtl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</a:p>
                    <a:p>
                      <a:pPr algn="ctr" rtl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طريقة 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0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الوصول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493756"/>
                  </a:ext>
                </a:extLst>
              </a:tr>
              <a:tr h="717414">
                <a:tc vMerge="1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النسبي</a:t>
                      </a:r>
                    </a:p>
                    <a:p>
                      <a:pPr marL="0" algn="ctr" defTabSz="609585" rtl="1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 Change</a:t>
                      </a:r>
                      <a:endParaRPr lang="ar-SA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</a:t>
                      </a:r>
                      <a:r>
                        <a:rPr lang="ar-BH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رابع 2022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ctr" defTabSz="609585" rtl="1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Q4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</a:t>
                      </a:r>
                      <a:r>
                        <a:rPr lang="ar-BH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رابع</a:t>
                      </a:r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2019</a:t>
                      </a:r>
                    </a:p>
                    <a:p>
                      <a:pPr algn="ctr" rtl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Q4 2019</a:t>
                      </a:r>
                      <a:endParaRPr lang="ar-SA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النسبي</a:t>
                      </a:r>
                    </a:p>
                    <a:p>
                      <a:pPr marL="0" algn="ctr" defTabSz="609585" rtl="1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 Change</a:t>
                      </a:r>
                      <a:endParaRPr lang="ar-SA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</a:t>
                      </a:r>
                      <a:r>
                        <a:rPr lang="ar-BH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رابع</a:t>
                      </a:r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</a:p>
                    <a:p>
                      <a:pPr marL="0" algn="ctr" defTabSz="609585" rtl="1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Q4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</a:t>
                      </a:r>
                      <a:r>
                        <a:rPr lang="ar-BH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رابع</a:t>
                      </a:r>
                      <a:r>
                        <a:rPr lang="ar-SA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2019</a:t>
                      </a:r>
                    </a:p>
                    <a:p>
                      <a:pPr algn="ctr" rtl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Q4 2019</a:t>
                      </a:r>
                      <a:endParaRPr lang="ar-SA" sz="20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733155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Land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22%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2,716,444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2,220,360</a:t>
                      </a:r>
                      <a:endParaRPr lang="en-US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28%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2,992,531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2,333,689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بري</a:t>
                      </a:r>
                      <a:endParaRPr lang="en-US" sz="2000" b="1" i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696859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Air</a:t>
                      </a:r>
                      <a:endParaRPr lang="ar-SA" sz="2000" b="1" i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289,271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283,985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-20%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398,383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495,028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جوي</a:t>
                      </a:r>
                      <a:endParaRPr lang="en-US" sz="2000" b="1" i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555711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Sea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-50%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21,466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42,884</a:t>
                      </a:r>
                      <a:endParaRPr lang="en-US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-57%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21,466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50,096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بحرى</a:t>
                      </a:r>
                      <a:endParaRPr lang="en-US" sz="2000" b="1" i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631636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19%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3,027,181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2,547,229 </a:t>
                      </a:r>
                      <a:endParaRPr lang="en-US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19%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3,412,380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2,878,813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i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الإجمالي</a:t>
                      </a:r>
                      <a:endParaRPr lang="en-US" sz="2000" b="1" i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81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685800"/>
            <a:ext cx="6494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388" algn="ctr" rtl="1">
              <a:defRPr/>
            </a:pP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الزوار الوافدون حسب بلد/ منطقة الإقامة- الربع ا</a:t>
            </a:r>
            <a:r>
              <a:rPr lang="ar-BH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الرابع</a:t>
            </a: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2022</a:t>
            </a:r>
            <a:endParaRPr lang="en-US" sz="2000" b="1" spc="56" dirty="0">
              <a:solidFill>
                <a:srgbClr val="99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3388" algn="ctr" rtl="1">
              <a:defRPr/>
            </a:pP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Inbound Visitors by Country/Region of Residence- Q4 2022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74CD4FC9-2A75-4C4A-902A-2B0460B4F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575924"/>
              </p:ext>
            </p:extLst>
          </p:nvPr>
        </p:nvGraphicFramePr>
        <p:xfrm>
          <a:off x="1081382" y="1600200"/>
          <a:ext cx="10029236" cy="445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0191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2283015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2283015">
                  <a:extLst>
                    <a:ext uri="{9D8B030D-6E8A-4147-A177-3AD203B41FA5}">
                      <a16:colId xmlns:a16="http://schemas.microsoft.com/office/drawing/2014/main" val="2965655243"/>
                    </a:ext>
                  </a:extLst>
                </a:gridCol>
                <a:gridCol w="2283015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87784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Country/Region  of Residence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</a:t>
                      </a:r>
                      <a:r>
                        <a:rPr lang="ar-BH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ثالث</a:t>
                      </a:r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2022</a:t>
                      </a:r>
                    </a:p>
                    <a:p>
                      <a:pPr algn="ctr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</a:t>
                      </a:r>
                      <a:r>
                        <a:rPr lang="ar-BH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السوقية</a:t>
                      </a:r>
                      <a:b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Market Share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بلد/منطقة الإقامة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2,681,173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88.6%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السعودية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GCC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307,151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10.1%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الدول الخليجية الأخرى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Europe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23,115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0.8%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أوروبا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Asia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4,319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0.1%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آسيا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Middle East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932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الشرق الأوسط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America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9,041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0.3%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أمريكا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476933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Countries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1,451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الدول الأخرى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4184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Total </a:t>
                      </a:r>
                    </a:p>
                  </a:txBody>
                  <a:tcPr marL="4233" marR="4233" marT="4233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3,027,181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eaLnBrk="1" fontAlgn="ctr" latinLnBrk="0" hangingPunct="1">
                        <a:buFontTx/>
                        <a:buNone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100.0%</a:t>
                      </a:r>
                    </a:p>
                  </a:txBody>
                  <a:tcPr marL="9525" marR="9525" marT="9525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الإجمالي</a:t>
                      </a:r>
                      <a:endParaRPr lang="en-US" sz="1800" b="1" i="0" u="none" strike="noStrike" kern="1200" dirty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28513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3072CBB-E431-487D-901E-D13AA335EAC6}"/>
              </a:ext>
            </a:extLst>
          </p:cNvPr>
          <p:cNvSpPr txBox="1"/>
          <p:nvPr/>
        </p:nvSpPr>
        <p:spPr>
          <a:xfrm>
            <a:off x="1371600" y="6119336"/>
            <a:ext cx="8610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FF0000"/>
                </a:solidFill>
                <a:cs typeface="Sakkal Majalla" panose="02000000000000000000" pitchFamily="2" charset="-78"/>
              </a:rPr>
              <a:t>N.B. As per UNWTO recommendations, visitors are counted based on country of residence rather than nationality. For example, inbound visitors from KSA include Saudi nationals plus expats residing permanently in KSA.</a:t>
            </a:r>
          </a:p>
        </p:txBody>
      </p:sp>
    </p:spTree>
    <p:extLst>
      <p:ext uri="{BB962C8B-B14F-4D97-AF65-F5344CB8AC3E}">
        <p14:creationId xmlns:p14="http://schemas.microsoft.com/office/powerpoint/2010/main" val="3222547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2294F-CBD1-429B-BD79-60A182235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3388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ال</a:t>
            </a: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نسية- الربع ا</a:t>
            </a:r>
            <a:r>
              <a:rPr lang="ar-BH" sz="2000" b="1" spc="56" dirty="0">
                <a:solidFill>
                  <a:srgbClr val="99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لرابع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2022</a:t>
            </a:r>
            <a:b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Inbound Visitors by </a:t>
            </a:r>
            <a:r>
              <a:rPr lang="en-US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Nationality- Q4 2022</a:t>
            </a:r>
            <a:endParaRPr lang="en-US" sz="2000" dirty="0">
              <a:solidFill>
                <a:srgbClr val="99000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BD6F67-BD2B-409D-95D4-2426ADA3D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78727"/>
              </p:ext>
            </p:extLst>
          </p:nvPr>
        </p:nvGraphicFramePr>
        <p:xfrm>
          <a:off x="332508" y="1259918"/>
          <a:ext cx="11346874" cy="5341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8430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3344222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3344222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3633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Nationality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</a:t>
                      </a:r>
                      <a:r>
                        <a:rPr lang="ar-BH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لرابع</a:t>
                      </a:r>
                      <a:r>
                        <a:rPr lang="ar-SA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2022</a:t>
                      </a:r>
                    </a:p>
                    <a:p>
                      <a:pPr algn="ctr"/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</a:t>
                      </a:r>
                      <a:r>
                        <a:rPr lang="ar-BH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الجنسية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2,091,787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السعودية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UAE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23,530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الإمارات العربية المتحدة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2205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Kuwait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62,640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الكويت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Oman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13,241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سلطنة عمان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Russia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8,683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روسيا الاتحادية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Israel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1,306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اسرائيل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India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249,096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جمهوريه الهند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806911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Turkey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4,734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تركيا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3118349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Egypt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74,253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مصر العربية 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6443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UK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45,676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المملكة المتحدة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2441358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France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7,598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فرنسـا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839854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Germany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16,875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المانيا الإتحادية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74455498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Italy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5,979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إيطاليا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Spain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3,130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اسـبانيـا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5930428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Cyprus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471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قبرص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6209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Singapore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1,683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سـنغافوره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94027459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Pakistan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88,497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باكسـتان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57810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USA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30,895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الولايات المتحدة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2705670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China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8,497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الصين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66244"/>
                  </a:ext>
                </a:extLst>
              </a:tr>
              <a:tr h="1709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Sub-Total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2,738,571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المجموع الفرعي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643134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Countries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288,610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الدول الأخرى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610013"/>
                  </a:ext>
                </a:extLst>
              </a:tr>
              <a:tr h="1709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Grand Total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3,027,181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الإجمالي العام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0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153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GA">
      <a:dk1>
        <a:srgbClr val="622C1F"/>
      </a:dk1>
      <a:lt1>
        <a:srgbClr val="FFFFFF"/>
      </a:lt1>
      <a:dk2>
        <a:srgbClr val="C1001F"/>
      </a:dk2>
      <a:lt2>
        <a:srgbClr val="B59F54"/>
      </a:lt2>
      <a:accent1>
        <a:srgbClr val="C1001F"/>
      </a:accent1>
      <a:accent2>
        <a:srgbClr val="622C1F"/>
      </a:accent2>
      <a:accent3>
        <a:srgbClr val="FFFFFF"/>
      </a:accent3>
      <a:accent4>
        <a:srgbClr val="B59F54"/>
      </a:accent4>
      <a:accent5>
        <a:srgbClr val="C1001F"/>
      </a:accent5>
      <a:accent6>
        <a:srgbClr val="622C1F"/>
      </a:accent6>
      <a:hlink>
        <a:srgbClr val="B59F54"/>
      </a:hlink>
      <a:folHlink>
        <a:srgbClr val="B59F54"/>
      </a:folHlink>
    </a:clrScheme>
    <a:fontScheme name="iGA Arabic Default">
      <a:majorFont>
        <a:latin typeface="Sakkal Majalla"/>
        <a:ea typeface=""/>
        <a:cs typeface="Sakkal Majalla"/>
      </a:majorFont>
      <a:minorFont>
        <a:latin typeface="Sakkal Majalla"/>
        <a:ea typeface=""/>
        <a:cs typeface="Sakkal Majall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91FFC522A9E74296E6A7635E6283FF" ma:contentTypeVersion="13" ma:contentTypeDescription="Create a new document." ma:contentTypeScope="" ma:versionID="f488a8552905c81d626864ee6af65656">
  <xsd:schema xmlns:xsd="http://www.w3.org/2001/XMLSchema" xmlns:xs="http://www.w3.org/2001/XMLSchema" xmlns:p="http://schemas.microsoft.com/office/2006/metadata/properties" xmlns:ns3="41a44eca-b617-43d5-ae89-be0b5fb5e183" xmlns:ns4="d63f7b79-51b6-444f-902d-42b07aea63df" targetNamespace="http://schemas.microsoft.com/office/2006/metadata/properties" ma:root="true" ma:fieldsID="e21f1c326a53d4c1d49123ef70219fd1" ns3:_="" ns4:_="">
    <xsd:import namespace="41a44eca-b617-43d5-ae89-be0b5fb5e183"/>
    <xsd:import namespace="d63f7b79-51b6-444f-902d-42b07aea63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44eca-b617-43d5-ae89-be0b5fb5e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f7b79-51b6-444f-902d-42b07aea63d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4E0B23-3E5E-4E91-BCA0-A12132654A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6C10D7-A806-4AAD-90FF-CE74FAFD1A8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CC4B74-F2B6-4F53-9116-CE81D83C45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a44eca-b617-43d5-ae89-be0b5fb5e183"/>
    <ds:schemaRef ds:uri="d63f7b79-51b6-444f-902d-42b07aea63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815</Words>
  <Application>Microsoft Office PowerPoint</Application>
  <PresentationFormat>Widescreen</PresentationFormat>
  <Paragraphs>283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Open Sans</vt:lpstr>
      <vt:lpstr>Sakkal Majalla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الزوار الوافدون حسب الجنسية- الربع الرابع 2022 Inbound Visitors by Nationality- Q4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eGovernment Authority</dc:title>
  <dc:creator/>
  <cp:lastModifiedBy>Aysha Mohammed Al-Doseri</cp:lastModifiedBy>
  <cp:revision>661</cp:revision>
  <cp:lastPrinted>2012-04-07T22:50:33Z</cp:lastPrinted>
  <dcterms:created xsi:type="dcterms:W3CDTF">2006-08-16T00:00:00Z</dcterms:created>
  <dcterms:modified xsi:type="dcterms:W3CDTF">2023-01-18T05:28:24Z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0x010100B091FFC522A9E74296E6A7635E6283FF</vt:lpwstr>
  </property>
</Properties>
</file>