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443" r:id="rId2"/>
    <p:sldId id="368" r:id="rId3"/>
    <p:sldId id="447" r:id="rId4"/>
    <p:sldId id="532" r:id="rId5"/>
    <p:sldId id="449" r:id="rId6"/>
    <p:sldId id="450" r:id="rId7"/>
    <p:sldId id="451" r:id="rId8"/>
    <p:sldId id="444" r:id="rId9"/>
  </p:sldIdLst>
  <p:sldSz cx="9144000" cy="6858000" type="screen4x3"/>
  <p:notesSz cx="6858000" cy="99456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39C51"/>
    <a:srgbClr val="BC0000"/>
    <a:srgbClr val="4D4D4D"/>
    <a:srgbClr val="AC0000"/>
    <a:srgbClr val="009AD0"/>
    <a:srgbClr val="3BCCFF"/>
    <a:srgbClr val="B9EDFF"/>
    <a:srgbClr val="1C1C1C"/>
    <a:srgbClr val="A38D47"/>
    <a:srgbClr val="99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4" autoAdjust="0"/>
    <p:restoredTop sz="97513" autoAdjust="0"/>
  </p:normalViewPr>
  <p:slideViewPr>
    <p:cSldViewPr>
      <p:cViewPr>
        <p:scale>
          <a:sx n="81" d="100"/>
          <a:sy n="81" d="100"/>
        </p:scale>
        <p:origin x="1086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9" d="100"/>
          <a:sy n="79" d="100"/>
        </p:scale>
        <p:origin x="2448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F:\F\BTEA@\BtEa\IVS%202020\IVS%202020%20Working%20File.xlsm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Sheet3!$B$31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rgbClr val="B39C51"/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Sheet3!$A$32:$A$35</c:f>
              <c:strCache>
                <c:ptCount val="4"/>
                <c:pt idx="0">
                  <c:v>Q1
الربع الأول</c:v>
                </c:pt>
                <c:pt idx="1">
                  <c:v>Q2
الربع الثاني</c:v>
                </c:pt>
                <c:pt idx="2">
                  <c:v>Q3
الربع الثالث</c:v>
                </c:pt>
                <c:pt idx="3">
                  <c:v>Q4
الربع الرابع</c:v>
                </c:pt>
              </c:strCache>
            </c:strRef>
          </c:cat>
          <c:val>
            <c:numRef>
              <c:f>Sheet3!$B$32:$B$35</c:f>
              <c:numCache>
                <c:formatCode>_(* #,##0_);_(* \(#,##0\);_(* "-"??_);_(@_)</c:formatCode>
                <c:ptCount val="4"/>
                <c:pt idx="0">
                  <c:v>1690827</c:v>
                </c:pt>
                <c:pt idx="1">
                  <c:v>36127</c:v>
                </c:pt>
                <c:pt idx="2">
                  <c:v>63287</c:v>
                </c:pt>
                <c:pt idx="3">
                  <c:v>118763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EE0-4CAE-B77A-7B2AB028B7CE}"/>
            </c:ext>
          </c:extLst>
        </c:ser>
        <c:ser>
          <c:idx val="1"/>
          <c:order val="1"/>
          <c:tx>
            <c:strRef>
              <c:f>Sheet3!$C$31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rgbClr val="BC0000"/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Sheet3!$A$32:$A$35</c:f>
              <c:strCache>
                <c:ptCount val="4"/>
                <c:pt idx="0">
                  <c:v>Q1
الربع الأول</c:v>
                </c:pt>
                <c:pt idx="1">
                  <c:v>Q2
الربع الثاني</c:v>
                </c:pt>
                <c:pt idx="2">
                  <c:v>Q3
الربع الثالث</c:v>
                </c:pt>
                <c:pt idx="3">
                  <c:v>Q4
الربع الرابع</c:v>
                </c:pt>
              </c:strCache>
            </c:strRef>
          </c:cat>
          <c:val>
            <c:numRef>
              <c:f>Sheet3!$C$32:$C$35</c:f>
              <c:numCache>
                <c:formatCode>_(* #,##0_);_(* \(#,##0\);_(* "-"??_);_(@_)</c:formatCode>
                <c:ptCount val="4"/>
                <c:pt idx="0">
                  <c:v>152419.50196006801</c:v>
                </c:pt>
                <c:pt idx="1">
                  <c:v>254186.22100467962</c:v>
                </c:pt>
                <c:pt idx="2">
                  <c:v>1335228.7877279532</c:v>
                </c:pt>
                <c:pt idx="3">
                  <c:v>1870244.2202041228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EE0-4CAE-B77A-7B2AB028B7CE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overlap val="-15"/>
        <c:axId val="768544063"/>
        <c:axId val="768550303"/>
      </c:barChart>
      <c:catAx>
        <c:axId val="768544063"/>
        <c:scaling>
          <c:orientation val="minMax"/>
        </c:scaling>
        <c:delete val="0"/>
        <c:axPos val="b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68550303"/>
        <c:crosses val="autoZero"/>
        <c:auto val="1"/>
        <c:lblAlgn val="ctr"/>
        <c:lblOffset val="100"/>
        <c:noMultiLvlLbl val="0"/>
      </c:catAx>
      <c:valAx>
        <c:axId val="768550303"/>
        <c:scaling>
          <c:orientation val="minMax"/>
        </c:scaling>
        <c:delete val="1"/>
        <c:axPos val="l"/>
        <c:numFmt formatCode="_(* #,##0_);_(* \(#,##0\);_(* &quot;-&quot;??_);_(@_)" sourceLinked="1"/>
        <c:majorTickMark val="none"/>
        <c:minorTickMark val="none"/>
        <c:tickLblPos val="nextTo"/>
        <c:crossAx val="76854406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5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97D22B1-4B54-46B9-AF11-461D209575CD}" type="doc">
      <dgm:prSet loTypeId="urn:microsoft.com/office/officeart/2005/8/layout/hList9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A1A51E4A-DEEE-4A61-9913-686A481532EE}">
      <dgm:prSet phldrT="[Text]" custT="1"/>
      <dgm:spPr/>
      <dgm:t>
        <a:bodyPr/>
        <a:lstStyle/>
        <a:p>
          <a:pPr rtl="1"/>
          <a:r>
            <a:rPr lang="ar-SA" sz="1600" b="1" dirty="0">
              <a:latin typeface="Sakkal Majalla" panose="02000000000000000000" pitchFamily="2" charset="-78"/>
              <a:cs typeface="Sakkal Majalla" panose="02000000000000000000" pitchFamily="2" charset="-78"/>
            </a:rPr>
            <a:t>الزوار</a:t>
          </a:r>
          <a:endParaRPr lang="en-US" sz="1600" b="1" dirty="0">
            <a:latin typeface="Sakkal Majalla" panose="02000000000000000000" pitchFamily="2" charset="-78"/>
            <a:cs typeface="Sakkal Majalla" panose="02000000000000000000" pitchFamily="2" charset="-78"/>
          </a:endParaRPr>
        </a:p>
        <a:p>
          <a:pPr rtl="1"/>
          <a:r>
            <a:rPr lang="en-US" sz="1600" b="1" dirty="0">
              <a:latin typeface="Sakkal Majalla" panose="02000000000000000000" pitchFamily="2" charset="-78"/>
              <a:cs typeface="Sakkal Majalla" panose="02000000000000000000" pitchFamily="2" charset="-78"/>
            </a:rPr>
            <a:t>Visitors</a:t>
          </a:r>
        </a:p>
      </dgm:t>
    </dgm:pt>
    <dgm:pt modelId="{E7293232-EAA2-4125-AFF5-1E1976ABAEAB}" type="parTrans" cxnId="{D8F90AC1-2BEE-47E3-B8B2-EFE9B09DA86F}">
      <dgm:prSet/>
      <dgm:spPr/>
      <dgm:t>
        <a:bodyPr/>
        <a:lstStyle/>
        <a:p>
          <a:pPr rtl="1"/>
          <a:endParaRPr lang="en-US" sz="2000" b="1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4DD91F2D-5ACB-4184-8750-31270AE54B6C}" type="sibTrans" cxnId="{D8F90AC1-2BEE-47E3-B8B2-EFE9B09DA86F}">
      <dgm:prSet/>
      <dgm:spPr/>
      <dgm:t>
        <a:bodyPr/>
        <a:lstStyle/>
        <a:p>
          <a:pPr rtl="1"/>
          <a:endParaRPr lang="en-US" sz="2000" b="1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360A85FD-6F4A-4BF1-8A1B-40E4FAA27C28}">
      <dgm:prSet phldrT="[Text]" custT="1"/>
      <dgm:spPr/>
      <dgm:t>
        <a:bodyPr/>
        <a:lstStyle/>
        <a:p>
          <a:pPr rtl="1">
            <a:lnSpc>
              <a:spcPct val="100000"/>
            </a:lnSpc>
            <a:spcAft>
              <a:spcPts val="0"/>
            </a:spcAft>
          </a:pPr>
          <a:r>
            <a:rPr lang="en-US" sz="2400" b="1" dirty="0">
              <a:latin typeface="Sakkal Majalla" panose="02000000000000000000" pitchFamily="2" charset="-78"/>
              <a:cs typeface="Sakkal Majalla" panose="02000000000000000000" pitchFamily="2" charset="-78"/>
            </a:rPr>
            <a:t>+1.7</a:t>
          </a:r>
          <a:endParaRPr lang="ar-SA" sz="2400" b="1" dirty="0">
            <a:latin typeface="Sakkal Majalla" panose="02000000000000000000" pitchFamily="2" charset="-78"/>
            <a:cs typeface="Sakkal Majalla" panose="02000000000000000000" pitchFamily="2" charset="-78"/>
          </a:endParaRPr>
        </a:p>
        <a:p>
          <a:pPr rtl="1">
            <a:lnSpc>
              <a:spcPct val="100000"/>
            </a:lnSpc>
            <a:spcAft>
              <a:spcPts val="0"/>
            </a:spcAft>
          </a:pPr>
          <a:r>
            <a:rPr lang="ar-SA" sz="1600" b="1" dirty="0">
              <a:latin typeface="Sakkal Majalla" panose="02000000000000000000" pitchFamily="2" charset="-78"/>
              <a:cs typeface="Sakkal Majalla" panose="02000000000000000000" pitchFamily="2" charset="-78"/>
            </a:rPr>
            <a:t>مليون زائر</a:t>
          </a:r>
          <a:endParaRPr lang="en-US" sz="1600" b="1" dirty="0">
            <a:latin typeface="Sakkal Majalla" panose="02000000000000000000" pitchFamily="2" charset="-78"/>
            <a:cs typeface="Sakkal Majalla" panose="02000000000000000000" pitchFamily="2" charset="-78"/>
          </a:endParaRPr>
        </a:p>
        <a:p>
          <a:pPr rtl="1">
            <a:lnSpc>
              <a:spcPct val="100000"/>
            </a:lnSpc>
            <a:spcAft>
              <a:spcPts val="0"/>
            </a:spcAft>
          </a:pPr>
          <a:r>
            <a:rPr lang="en-US" sz="1600" b="1" dirty="0">
              <a:latin typeface="Sakkal Majalla" panose="02000000000000000000" pitchFamily="2" charset="-78"/>
              <a:cs typeface="Sakkal Majalla" panose="02000000000000000000" pitchFamily="2" charset="-78"/>
            </a:rPr>
            <a:t>Million visitors</a:t>
          </a:r>
        </a:p>
      </dgm:t>
    </dgm:pt>
    <dgm:pt modelId="{1BEEA9F0-5972-4A84-AF26-A8E8C22552A6}" type="parTrans" cxnId="{F6969514-29C4-4EDC-8DF5-735F51FFDFE9}">
      <dgm:prSet/>
      <dgm:spPr/>
      <dgm:t>
        <a:bodyPr/>
        <a:lstStyle/>
        <a:p>
          <a:pPr rtl="1"/>
          <a:endParaRPr lang="en-US" sz="2000" b="1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C4AA759F-C391-463A-B1B1-BF1639727595}" type="sibTrans" cxnId="{F6969514-29C4-4EDC-8DF5-735F51FFDFE9}">
      <dgm:prSet/>
      <dgm:spPr/>
      <dgm:t>
        <a:bodyPr/>
        <a:lstStyle/>
        <a:p>
          <a:pPr rtl="1"/>
          <a:endParaRPr lang="en-US" sz="2000" b="1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4452A69C-3FCF-4614-B9FC-9FBDE994217E}">
      <dgm:prSet phldrT="[Text]" custT="1"/>
      <dgm:spPr/>
      <dgm:t>
        <a:bodyPr/>
        <a:lstStyle/>
        <a:p>
          <a:pPr rtl="1"/>
          <a:r>
            <a:rPr lang="ar-SA" sz="1600" b="1" dirty="0">
              <a:latin typeface="Sakkal Majalla" panose="02000000000000000000" pitchFamily="2" charset="-78"/>
              <a:cs typeface="Sakkal Majalla" panose="02000000000000000000" pitchFamily="2" charset="-78"/>
            </a:rPr>
            <a:t>الليالي السياحية</a:t>
          </a:r>
          <a:endParaRPr lang="en-US" sz="1600" b="1" dirty="0">
            <a:latin typeface="Sakkal Majalla" panose="02000000000000000000" pitchFamily="2" charset="-78"/>
            <a:cs typeface="Sakkal Majalla" panose="02000000000000000000" pitchFamily="2" charset="-78"/>
          </a:endParaRPr>
        </a:p>
        <a:p>
          <a:pPr rtl="1"/>
          <a:r>
            <a:rPr lang="en-US" sz="1600" b="1" dirty="0">
              <a:latin typeface="Sakkal Majalla" panose="02000000000000000000" pitchFamily="2" charset="-78"/>
              <a:cs typeface="Sakkal Majalla" panose="02000000000000000000" pitchFamily="2" charset="-78"/>
            </a:rPr>
            <a:t>Overnights</a:t>
          </a:r>
        </a:p>
      </dgm:t>
    </dgm:pt>
    <dgm:pt modelId="{35D92611-A975-4500-987A-29F2DE42D395}" type="parTrans" cxnId="{97E0079C-EE81-4BDA-B436-E8975F970299}">
      <dgm:prSet/>
      <dgm:spPr/>
      <dgm:t>
        <a:bodyPr/>
        <a:lstStyle/>
        <a:p>
          <a:pPr rtl="1"/>
          <a:endParaRPr lang="en-US" sz="2000" b="1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83604FA1-4409-44F5-8FCE-A83BE4761841}" type="sibTrans" cxnId="{97E0079C-EE81-4BDA-B436-E8975F970299}">
      <dgm:prSet/>
      <dgm:spPr/>
      <dgm:t>
        <a:bodyPr/>
        <a:lstStyle/>
        <a:p>
          <a:pPr rtl="1"/>
          <a:endParaRPr lang="en-US" sz="2000" b="1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3F635888-D935-444C-B932-56EBA1C6C95E}">
      <dgm:prSet phldrT="[Text]" custT="1"/>
      <dgm:spPr/>
      <dgm:t>
        <a:bodyPr/>
        <a:lstStyle/>
        <a:p>
          <a:pPr algn="ctr" rtl="1">
            <a:lnSpc>
              <a:spcPct val="100000"/>
            </a:lnSpc>
            <a:spcAft>
              <a:spcPts val="0"/>
            </a:spcAft>
          </a:pPr>
          <a:r>
            <a:rPr lang="en-US" sz="2400" b="1" dirty="0">
              <a:latin typeface="Sakkal Majalla" panose="02000000000000000000" pitchFamily="2" charset="-78"/>
              <a:cs typeface="Sakkal Majalla" panose="02000000000000000000" pitchFamily="2" charset="-78"/>
            </a:rPr>
            <a:t>+5.2</a:t>
          </a:r>
          <a:endParaRPr lang="ar-SA" sz="2400" b="1" dirty="0">
            <a:latin typeface="Sakkal Majalla" panose="02000000000000000000" pitchFamily="2" charset="-78"/>
            <a:cs typeface="Sakkal Majalla" panose="02000000000000000000" pitchFamily="2" charset="-78"/>
          </a:endParaRPr>
        </a:p>
        <a:p>
          <a:pPr algn="ctr">
            <a:lnSpc>
              <a:spcPct val="100000"/>
            </a:lnSpc>
            <a:spcAft>
              <a:spcPts val="0"/>
            </a:spcAft>
          </a:pPr>
          <a:r>
            <a:rPr lang="ar-SA" sz="1600" b="1" dirty="0">
              <a:latin typeface="Sakkal Majalla" panose="02000000000000000000" pitchFamily="2" charset="-78"/>
              <a:cs typeface="Sakkal Majalla" panose="02000000000000000000" pitchFamily="2" charset="-78"/>
            </a:rPr>
            <a:t>مليون ليلة سياحية</a:t>
          </a:r>
          <a:endParaRPr lang="en-US" sz="1600" b="1" dirty="0">
            <a:latin typeface="Sakkal Majalla" panose="02000000000000000000" pitchFamily="2" charset="-78"/>
            <a:cs typeface="Sakkal Majalla" panose="02000000000000000000" pitchFamily="2" charset="-78"/>
          </a:endParaRPr>
        </a:p>
        <a:p>
          <a:pPr algn="ctr">
            <a:lnSpc>
              <a:spcPct val="100000"/>
            </a:lnSpc>
            <a:spcAft>
              <a:spcPts val="0"/>
            </a:spcAft>
          </a:pPr>
          <a:r>
            <a:rPr lang="en-US" sz="1600" b="1" dirty="0">
              <a:latin typeface="Sakkal Majalla" panose="02000000000000000000" pitchFamily="2" charset="-78"/>
              <a:cs typeface="Sakkal Majalla" panose="02000000000000000000" pitchFamily="2" charset="-78"/>
            </a:rPr>
            <a:t>Million Overnights</a:t>
          </a:r>
        </a:p>
      </dgm:t>
    </dgm:pt>
    <dgm:pt modelId="{C7DE55AD-C3E1-4902-81E0-100A6125670F}" type="parTrans" cxnId="{B58E0005-D599-43CE-8B7E-4356342018D2}">
      <dgm:prSet/>
      <dgm:spPr/>
      <dgm:t>
        <a:bodyPr/>
        <a:lstStyle/>
        <a:p>
          <a:pPr rtl="1"/>
          <a:endParaRPr lang="en-US" sz="2000" b="1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91ABA6B1-B39A-422B-9319-97E1E96C6A91}" type="sibTrans" cxnId="{B58E0005-D599-43CE-8B7E-4356342018D2}">
      <dgm:prSet/>
      <dgm:spPr/>
      <dgm:t>
        <a:bodyPr/>
        <a:lstStyle/>
        <a:p>
          <a:pPr rtl="1"/>
          <a:endParaRPr lang="en-US" sz="2000" b="1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ACB2D1CC-609F-4B48-9B36-E9550C6418D6}">
      <dgm:prSet custT="1"/>
      <dgm:spPr/>
      <dgm:t>
        <a:bodyPr/>
        <a:lstStyle/>
        <a:p>
          <a:pPr rtl="1"/>
          <a:r>
            <a:rPr lang="ar-SA" sz="1600" b="1" dirty="0">
              <a:latin typeface="Sakkal Majalla" panose="02000000000000000000" pitchFamily="2" charset="-78"/>
              <a:cs typeface="Sakkal Majalla" panose="02000000000000000000" pitchFamily="2" charset="-78"/>
            </a:rPr>
            <a:t>الإيرادات</a:t>
          </a:r>
        </a:p>
        <a:p>
          <a:pPr rtl="1"/>
          <a:r>
            <a:rPr lang="en-US" sz="1600" b="1" dirty="0">
              <a:latin typeface="Sakkal Majalla" panose="02000000000000000000" pitchFamily="2" charset="-78"/>
              <a:cs typeface="Sakkal Majalla" panose="02000000000000000000" pitchFamily="2" charset="-78"/>
            </a:rPr>
            <a:t>Revenue</a:t>
          </a:r>
        </a:p>
      </dgm:t>
    </dgm:pt>
    <dgm:pt modelId="{26D0335E-92A5-413B-80BB-48185AADABC4}" type="parTrans" cxnId="{80295B82-443F-459C-A3B7-ED1C329D2DA8}">
      <dgm:prSet/>
      <dgm:spPr/>
      <dgm:t>
        <a:bodyPr/>
        <a:lstStyle/>
        <a:p>
          <a:pPr rtl="1"/>
          <a:endParaRPr lang="en-US" sz="2000" b="1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6E044F90-73E7-415E-80F0-A06EA7CA13DD}" type="sibTrans" cxnId="{80295B82-443F-459C-A3B7-ED1C329D2DA8}">
      <dgm:prSet/>
      <dgm:spPr/>
      <dgm:t>
        <a:bodyPr/>
        <a:lstStyle/>
        <a:p>
          <a:pPr rtl="1"/>
          <a:endParaRPr lang="en-US" sz="2000" b="1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B570F6C1-A688-4A99-BD35-2A8352226CC4}">
      <dgm:prSet custT="1"/>
      <dgm:spPr/>
      <dgm:t>
        <a:bodyPr/>
        <a:lstStyle/>
        <a:p>
          <a:pPr algn="ctr">
            <a:lnSpc>
              <a:spcPct val="100000"/>
            </a:lnSpc>
            <a:spcAft>
              <a:spcPts val="0"/>
            </a:spcAft>
          </a:pPr>
          <a:r>
            <a:rPr lang="en-US" sz="2400" b="1" dirty="0">
              <a:latin typeface="Sakkal Majalla" panose="02000000000000000000" pitchFamily="2" charset="-78"/>
              <a:cs typeface="Sakkal Majalla" panose="02000000000000000000" pitchFamily="2" charset="-78"/>
            </a:rPr>
            <a:t>437</a:t>
          </a:r>
          <a:endParaRPr lang="ar-SA" sz="2400" b="1" dirty="0">
            <a:latin typeface="Sakkal Majalla" panose="02000000000000000000" pitchFamily="2" charset="-78"/>
            <a:cs typeface="Sakkal Majalla" panose="02000000000000000000" pitchFamily="2" charset="-78"/>
          </a:endParaRPr>
        </a:p>
        <a:p>
          <a:pPr algn="ctr">
            <a:lnSpc>
              <a:spcPct val="100000"/>
            </a:lnSpc>
            <a:spcAft>
              <a:spcPts val="0"/>
            </a:spcAft>
          </a:pPr>
          <a:r>
            <a:rPr lang="ar-SA" sz="1600" b="1" dirty="0">
              <a:latin typeface="Sakkal Majalla" panose="02000000000000000000" pitchFamily="2" charset="-78"/>
              <a:cs typeface="Sakkal Majalla" panose="02000000000000000000" pitchFamily="2" charset="-78"/>
            </a:rPr>
            <a:t>مليون دينار</a:t>
          </a:r>
          <a:endParaRPr lang="en-US" sz="1600" b="1" dirty="0">
            <a:latin typeface="Sakkal Majalla" panose="02000000000000000000" pitchFamily="2" charset="-78"/>
            <a:cs typeface="Sakkal Majalla" panose="02000000000000000000" pitchFamily="2" charset="-78"/>
          </a:endParaRPr>
        </a:p>
        <a:p>
          <a:pPr algn="ctr">
            <a:lnSpc>
              <a:spcPct val="100000"/>
            </a:lnSpc>
            <a:spcAft>
              <a:spcPts val="0"/>
            </a:spcAft>
          </a:pPr>
          <a:r>
            <a:rPr lang="en-US" sz="1600" b="1" dirty="0">
              <a:latin typeface="Sakkal Majalla" panose="02000000000000000000" pitchFamily="2" charset="-78"/>
              <a:cs typeface="Sakkal Majalla" panose="02000000000000000000" pitchFamily="2" charset="-78"/>
            </a:rPr>
            <a:t>BD Million</a:t>
          </a:r>
        </a:p>
      </dgm:t>
    </dgm:pt>
    <dgm:pt modelId="{7CA6ADD6-22C2-47AF-83A4-16A0F9E0A83F}" type="parTrans" cxnId="{F59E8621-3DF0-4C85-B705-37CBB0B64849}">
      <dgm:prSet/>
      <dgm:spPr/>
      <dgm:t>
        <a:bodyPr/>
        <a:lstStyle/>
        <a:p>
          <a:endParaRPr lang="en-US" sz="2000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3E328B14-BF4B-411A-AE24-E9FE1EC5824F}" type="sibTrans" cxnId="{F59E8621-3DF0-4C85-B705-37CBB0B64849}">
      <dgm:prSet/>
      <dgm:spPr/>
      <dgm:t>
        <a:bodyPr/>
        <a:lstStyle/>
        <a:p>
          <a:endParaRPr lang="en-US" sz="2000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411312B4-4D14-4FAE-8229-3392161CEBFE}" type="pres">
      <dgm:prSet presAssocID="{597D22B1-4B54-46B9-AF11-461D209575CD}" presName="list" presStyleCnt="0">
        <dgm:presLayoutVars>
          <dgm:dir val="rev"/>
          <dgm:animLvl val="lvl"/>
        </dgm:presLayoutVars>
      </dgm:prSet>
      <dgm:spPr/>
    </dgm:pt>
    <dgm:pt modelId="{D8BA9C8E-176E-4A16-8AAA-6DA7FAB2843A}" type="pres">
      <dgm:prSet presAssocID="{A1A51E4A-DEEE-4A61-9913-686A481532EE}" presName="posSpace" presStyleCnt="0"/>
      <dgm:spPr/>
    </dgm:pt>
    <dgm:pt modelId="{4B277413-7B96-4FD7-9CC7-16E1648AD72B}" type="pres">
      <dgm:prSet presAssocID="{A1A51E4A-DEEE-4A61-9913-686A481532EE}" presName="vertFlow" presStyleCnt="0"/>
      <dgm:spPr/>
    </dgm:pt>
    <dgm:pt modelId="{F21BBA03-E400-4A0F-8BE2-EE855181209F}" type="pres">
      <dgm:prSet presAssocID="{A1A51E4A-DEEE-4A61-9913-686A481532EE}" presName="topSpace" presStyleCnt="0"/>
      <dgm:spPr/>
    </dgm:pt>
    <dgm:pt modelId="{44F362AD-1D87-46AE-9F28-C1979D64866A}" type="pres">
      <dgm:prSet presAssocID="{A1A51E4A-DEEE-4A61-9913-686A481532EE}" presName="firstComp" presStyleCnt="0"/>
      <dgm:spPr/>
    </dgm:pt>
    <dgm:pt modelId="{07730679-47A3-496B-8816-09BAF69ABDE9}" type="pres">
      <dgm:prSet presAssocID="{A1A51E4A-DEEE-4A61-9913-686A481532EE}" presName="firstChild" presStyleLbl="bgAccFollowNode1" presStyleIdx="0" presStyleCnt="3"/>
      <dgm:spPr/>
    </dgm:pt>
    <dgm:pt modelId="{B6DC94D7-2753-40CF-9F45-E6A73936F51C}" type="pres">
      <dgm:prSet presAssocID="{A1A51E4A-DEEE-4A61-9913-686A481532EE}" presName="firstChildTx" presStyleLbl="bgAccFollowNode1" presStyleIdx="0" presStyleCnt="3">
        <dgm:presLayoutVars>
          <dgm:bulletEnabled val="1"/>
        </dgm:presLayoutVars>
      </dgm:prSet>
      <dgm:spPr/>
    </dgm:pt>
    <dgm:pt modelId="{FCF1A7E0-DEA4-4091-9D19-693AA3FC9705}" type="pres">
      <dgm:prSet presAssocID="{A1A51E4A-DEEE-4A61-9913-686A481532EE}" presName="negSpace" presStyleCnt="0"/>
      <dgm:spPr/>
    </dgm:pt>
    <dgm:pt modelId="{09D73435-1257-45D8-8D66-D19F3BF1390F}" type="pres">
      <dgm:prSet presAssocID="{A1A51E4A-DEEE-4A61-9913-686A481532EE}" presName="circle" presStyleLbl="node1" presStyleIdx="0" presStyleCnt="3"/>
      <dgm:spPr/>
    </dgm:pt>
    <dgm:pt modelId="{C9E3503F-B631-4692-93BB-EFBEADCA721A}" type="pres">
      <dgm:prSet presAssocID="{4DD91F2D-5ACB-4184-8750-31270AE54B6C}" presName="transSpace" presStyleCnt="0"/>
      <dgm:spPr/>
    </dgm:pt>
    <dgm:pt modelId="{A3F2E7A8-E540-4806-BD44-08A2A3FB1B3F}" type="pres">
      <dgm:prSet presAssocID="{4452A69C-3FCF-4614-B9FC-9FBDE994217E}" presName="posSpace" presStyleCnt="0"/>
      <dgm:spPr/>
    </dgm:pt>
    <dgm:pt modelId="{7E2E363C-0E27-4500-B319-421504F513D3}" type="pres">
      <dgm:prSet presAssocID="{4452A69C-3FCF-4614-B9FC-9FBDE994217E}" presName="vertFlow" presStyleCnt="0"/>
      <dgm:spPr/>
    </dgm:pt>
    <dgm:pt modelId="{0F2D7687-557E-458E-AC6A-D214DDBF2438}" type="pres">
      <dgm:prSet presAssocID="{4452A69C-3FCF-4614-B9FC-9FBDE994217E}" presName="topSpace" presStyleCnt="0"/>
      <dgm:spPr/>
    </dgm:pt>
    <dgm:pt modelId="{0E11ABA8-12B3-484C-92D8-558C5C1E8B7B}" type="pres">
      <dgm:prSet presAssocID="{4452A69C-3FCF-4614-B9FC-9FBDE994217E}" presName="firstComp" presStyleCnt="0"/>
      <dgm:spPr/>
    </dgm:pt>
    <dgm:pt modelId="{EEE407E5-D9DF-441F-B6C5-57112084C902}" type="pres">
      <dgm:prSet presAssocID="{4452A69C-3FCF-4614-B9FC-9FBDE994217E}" presName="firstChild" presStyleLbl="bgAccFollowNode1" presStyleIdx="1" presStyleCnt="3" custScaleX="107032"/>
      <dgm:spPr/>
    </dgm:pt>
    <dgm:pt modelId="{36CF3003-F8FA-47DA-9632-2B30E57C77AD}" type="pres">
      <dgm:prSet presAssocID="{4452A69C-3FCF-4614-B9FC-9FBDE994217E}" presName="firstChildTx" presStyleLbl="bgAccFollowNode1" presStyleIdx="1" presStyleCnt="3">
        <dgm:presLayoutVars>
          <dgm:bulletEnabled val="1"/>
        </dgm:presLayoutVars>
      </dgm:prSet>
      <dgm:spPr/>
    </dgm:pt>
    <dgm:pt modelId="{E6C90189-1B61-419A-B85A-EFFFAA8E9C39}" type="pres">
      <dgm:prSet presAssocID="{4452A69C-3FCF-4614-B9FC-9FBDE994217E}" presName="negSpace" presStyleCnt="0"/>
      <dgm:spPr/>
    </dgm:pt>
    <dgm:pt modelId="{531FBBA7-1D41-438B-AA11-6ED2140F62B4}" type="pres">
      <dgm:prSet presAssocID="{4452A69C-3FCF-4614-B9FC-9FBDE994217E}" presName="circle" presStyleLbl="node1" presStyleIdx="1" presStyleCnt="3"/>
      <dgm:spPr/>
    </dgm:pt>
    <dgm:pt modelId="{FE97C8BE-BE40-44D9-AABA-0474A0ADF819}" type="pres">
      <dgm:prSet presAssocID="{83604FA1-4409-44F5-8FCE-A83BE4761841}" presName="transSpace" presStyleCnt="0"/>
      <dgm:spPr/>
    </dgm:pt>
    <dgm:pt modelId="{4B0F0D8C-55AD-4A1B-92EB-D60FD7E90D7C}" type="pres">
      <dgm:prSet presAssocID="{ACB2D1CC-609F-4B48-9B36-E9550C6418D6}" presName="posSpace" presStyleCnt="0"/>
      <dgm:spPr/>
    </dgm:pt>
    <dgm:pt modelId="{7E4998F2-AAEF-48FE-9E99-F13E55241CDA}" type="pres">
      <dgm:prSet presAssocID="{ACB2D1CC-609F-4B48-9B36-E9550C6418D6}" presName="vertFlow" presStyleCnt="0"/>
      <dgm:spPr/>
    </dgm:pt>
    <dgm:pt modelId="{D16C4A8A-9727-443D-8C1F-3779728D7466}" type="pres">
      <dgm:prSet presAssocID="{ACB2D1CC-609F-4B48-9B36-E9550C6418D6}" presName="topSpace" presStyleCnt="0"/>
      <dgm:spPr/>
    </dgm:pt>
    <dgm:pt modelId="{E63AD86E-AE25-46EE-BE2B-D9000BD72192}" type="pres">
      <dgm:prSet presAssocID="{ACB2D1CC-609F-4B48-9B36-E9550C6418D6}" presName="firstComp" presStyleCnt="0"/>
      <dgm:spPr/>
    </dgm:pt>
    <dgm:pt modelId="{37554049-A6C7-4863-B391-B0EC4EE7B3F2}" type="pres">
      <dgm:prSet presAssocID="{ACB2D1CC-609F-4B48-9B36-E9550C6418D6}" presName="firstChild" presStyleLbl="bgAccFollowNode1" presStyleIdx="2" presStyleCnt="3"/>
      <dgm:spPr/>
    </dgm:pt>
    <dgm:pt modelId="{4DE5905B-A093-4F11-9FDD-5A47BB73F618}" type="pres">
      <dgm:prSet presAssocID="{ACB2D1CC-609F-4B48-9B36-E9550C6418D6}" presName="firstChildTx" presStyleLbl="bgAccFollowNode1" presStyleIdx="2" presStyleCnt="3">
        <dgm:presLayoutVars>
          <dgm:bulletEnabled val="1"/>
        </dgm:presLayoutVars>
      </dgm:prSet>
      <dgm:spPr/>
    </dgm:pt>
    <dgm:pt modelId="{85A8990E-C724-432D-BF73-74EEFAC89C73}" type="pres">
      <dgm:prSet presAssocID="{ACB2D1CC-609F-4B48-9B36-E9550C6418D6}" presName="negSpace" presStyleCnt="0"/>
      <dgm:spPr/>
    </dgm:pt>
    <dgm:pt modelId="{A74BE04B-EFC0-4130-B783-FAE743DF3BFB}" type="pres">
      <dgm:prSet presAssocID="{ACB2D1CC-609F-4B48-9B36-E9550C6418D6}" presName="circle" presStyleLbl="node1" presStyleIdx="2" presStyleCnt="3"/>
      <dgm:spPr/>
    </dgm:pt>
  </dgm:ptLst>
  <dgm:cxnLst>
    <dgm:cxn modelId="{0F059904-9A68-4EF4-B54F-7F8A1ECEFE31}" type="presOf" srcId="{B570F6C1-A688-4A99-BD35-2A8352226CC4}" destId="{37554049-A6C7-4863-B391-B0EC4EE7B3F2}" srcOrd="0" destOrd="0" presId="urn:microsoft.com/office/officeart/2005/8/layout/hList9"/>
    <dgm:cxn modelId="{B58E0005-D599-43CE-8B7E-4356342018D2}" srcId="{4452A69C-3FCF-4614-B9FC-9FBDE994217E}" destId="{3F635888-D935-444C-B932-56EBA1C6C95E}" srcOrd="0" destOrd="0" parTransId="{C7DE55AD-C3E1-4902-81E0-100A6125670F}" sibTransId="{91ABA6B1-B39A-422B-9319-97E1E96C6A91}"/>
    <dgm:cxn modelId="{5249200A-6C2E-4621-9118-7AE28F941368}" type="presOf" srcId="{B570F6C1-A688-4A99-BD35-2A8352226CC4}" destId="{4DE5905B-A093-4F11-9FDD-5A47BB73F618}" srcOrd="1" destOrd="0" presId="urn:microsoft.com/office/officeart/2005/8/layout/hList9"/>
    <dgm:cxn modelId="{F6969514-29C4-4EDC-8DF5-735F51FFDFE9}" srcId="{A1A51E4A-DEEE-4A61-9913-686A481532EE}" destId="{360A85FD-6F4A-4BF1-8A1B-40E4FAA27C28}" srcOrd="0" destOrd="0" parTransId="{1BEEA9F0-5972-4A84-AF26-A8E8C22552A6}" sibTransId="{C4AA759F-C391-463A-B1B1-BF1639727595}"/>
    <dgm:cxn modelId="{F92BEE15-4298-4913-A00A-1C407B56EC1B}" type="presOf" srcId="{597D22B1-4B54-46B9-AF11-461D209575CD}" destId="{411312B4-4D14-4FAE-8229-3392161CEBFE}" srcOrd="0" destOrd="0" presId="urn:microsoft.com/office/officeart/2005/8/layout/hList9"/>
    <dgm:cxn modelId="{E8E2751B-B72F-45E3-803D-5EB1B5777F95}" type="presOf" srcId="{A1A51E4A-DEEE-4A61-9913-686A481532EE}" destId="{09D73435-1257-45D8-8D66-D19F3BF1390F}" srcOrd="0" destOrd="0" presId="urn:microsoft.com/office/officeart/2005/8/layout/hList9"/>
    <dgm:cxn modelId="{F59E8621-3DF0-4C85-B705-37CBB0B64849}" srcId="{ACB2D1CC-609F-4B48-9B36-E9550C6418D6}" destId="{B570F6C1-A688-4A99-BD35-2A8352226CC4}" srcOrd="0" destOrd="0" parTransId="{7CA6ADD6-22C2-47AF-83A4-16A0F9E0A83F}" sibTransId="{3E328B14-BF4B-411A-AE24-E9FE1EC5824F}"/>
    <dgm:cxn modelId="{3B00F334-BD7C-4C70-A988-2D88C99BE31B}" type="presOf" srcId="{360A85FD-6F4A-4BF1-8A1B-40E4FAA27C28}" destId="{B6DC94D7-2753-40CF-9F45-E6A73936F51C}" srcOrd="1" destOrd="0" presId="urn:microsoft.com/office/officeart/2005/8/layout/hList9"/>
    <dgm:cxn modelId="{DD74707E-2146-4480-A112-EDDE303E6CBC}" type="presOf" srcId="{4452A69C-3FCF-4614-B9FC-9FBDE994217E}" destId="{531FBBA7-1D41-438B-AA11-6ED2140F62B4}" srcOrd="0" destOrd="0" presId="urn:microsoft.com/office/officeart/2005/8/layout/hList9"/>
    <dgm:cxn modelId="{80295B82-443F-459C-A3B7-ED1C329D2DA8}" srcId="{597D22B1-4B54-46B9-AF11-461D209575CD}" destId="{ACB2D1CC-609F-4B48-9B36-E9550C6418D6}" srcOrd="2" destOrd="0" parTransId="{26D0335E-92A5-413B-80BB-48185AADABC4}" sibTransId="{6E044F90-73E7-415E-80F0-A06EA7CA13DD}"/>
    <dgm:cxn modelId="{97E0079C-EE81-4BDA-B436-E8975F970299}" srcId="{597D22B1-4B54-46B9-AF11-461D209575CD}" destId="{4452A69C-3FCF-4614-B9FC-9FBDE994217E}" srcOrd="1" destOrd="0" parTransId="{35D92611-A975-4500-987A-29F2DE42D395}" sibTransId="{83604FA1-4409-44F5-8FCE-A83BE4761841}"/>
    <dgm:cxn modelId="{D8F90AC1-2BEE-47E3-B8B2-EFE9B09DA86F}" srcId="{597D22B1-4B54-46B9-AF11-461D209575CD}" destId="{A1A51E4A-DEEE-4A61-9913-686A481532EE}" srcOrd="0" destOrd="0" parTransId="{E7293232-EAA2-4125-AFF5-1E1976ABAEAB}" sibTransId="{4DD91F2D-5ACB-4184-8750-31270AE54B6C}"/>
    <dgm:cxn modelId="{926FC5D0-4584-41DB-B1DE-E78838C89992}" type="presOf" srcId="{ACB2D1CC-609F-4B48-9B36-E9550C6418D6}" destId="{A74BE04B-EFC0-4130-B783-FAE743DF3BFB}" srcOrd="0" destOrd="0" presId="urn:microsoft.com/office/officeart/2005/8/layout/hList9"/>
    <dgm:cxn modelId="{376641DB-7806-4942-ABA4-5A6459406687}" type="presOf" srcId="{360A85FD-6F4A-4BF1-8A1B-40E4FAA27C28}" destId="{07730679-47A3-496B-8816-09BAF69ABDE9}" srcOrd="0" destOrd="0" presId="urn:microsoft.com/office/officeart/2005/8/layout/hList9"/>
    <dgm:cxn modelId="{04B41AEA-AF31-4DBD-A904-2584FE2B7DBD}" type="presOf" srcId="{3F635888-D935-444C-B932-56EBA1C6C95E}" destId="{36CF3003-F8FA-47DA-9632-2B30E57C77AD}" srcOrd="1" destOrd="0" presId="urn:microsoft.com/office/officeart/2005/8/layout/hList9"/>
    <dgm:cxn modelId="{B66227F6-362F-4213-A62E-548582C12347}" type="presOf" srcId="{3F635888-D935-444C-B932-56EBA1C6C95E}" destId="{EEE407E5-D9DF-441F-B6C5-57112084C902}" srcOrd="0" destOrd="0" presId="urn:microsoft.com/office/officeart/2005/8/layout/hList9"/>
    <dgm:cxn modelId="{FA9D4475-4FCB-49A1-B4F8-F5F35210BE48}" type="presParOf" srcId="{411312B4-4D14-4FAE-8229-3392161CEBFE}" destId="{D8BA9C8E-176E-4A16-8AAA-6DA7FAB2843A}" srcOrd="0" destOrd="0" presId="urn:microsoft.com/office/officeart/2005/8/layout/hList9"/>
    <dgm:cxn modelId="{B9315CB1-A85C-4A05-B455-AF4FA2A93DC6}" type="presParOf" srcId="{411312B4-4D14-4FAE-8229-3392161CEBFE}" destId="{4B277413-7B96-4FD7-9CC7-16E1648AD72B}" srcOrd="1" destOrd="0" presId="urn:microsoft.com/office/officeart/2005/8/layout/hList9"/>
    <dgm:cxn modelId="{6CB8323E-D429-4333-96AC-D5F7DF840E0F}" type="presParOf" srcId="{4B277413-7B96-4FD7-9CC7-16E1648AD72B}" destId="{F21BBA03-E400-4A0F-8BE2-EE855181209F}" srcOrd="0" destOrd="0" presId="urn:microsoft.com/office/officeart/2005/8/layout/hList9"/>
    <dgm:cxn modelId="{BFEE7CA4-540D-4A98-85EB-76BD2B2B4B9D}" type="presParOf" srcId="{4B277413-7B96-4FD7-9CC7-16E1648AD72B}" destId="{44F362AD-1D87-46AE-9F28-C1979D64866A}" srcOrd="1" destOrd="0" presId="urn:microsoft.com/office/officeart/2005/8/layout/hList9"/>
    <dgm:cxn modelId="{EB74561A-58AF-42E0-9662-1184E7D580CE}" type="presParOf" srcId="{44F362AD-1D87-46AE-9F28-C1979D64866A}" destId="{07730679-47A3-496B-8816-09BAF69ABDE9}" srcOrd="0" destOrd="0" presId="urn:microsoft.com/office/officeart/2005/8/layout/hList9"/>
    <dgm:cxn modelId="{B49E4DEE-3563-4044-A427-3F9312BCD1A2}" type="presParOf" srcId="{44F362AD-1D87-46AE-9F28-C1979D64866A}" destId="{B6DC94D7-2753-40CF-9F45-E6A73936F51C}" srcOrd="1" destOrd="0" presId="urn:microsoft.com/office/officeart/2005/8/layout/hList9"/>
    <dgm:cxn modelId="{91D365BA-BE38-4326-A514-BF7404CFD18B}" type="presParOf" srcId="{411312B4-4D14-4FAE-8229-3392161CEBFE}" destId="{FCF1A7E0-DEA4-4091-9D19-693AA3FC9705}" srcOrd="2" destOrd="0" presId="urn:microsoft.com/office/officeart/2005/8/layout/hList9"/>
    <dgm:cxn modelId="{CE990B1B-44B2-46B3-A916-C182B5EF622D}" type="presParOf" srcId="{411312B4-4D14-4FAE-8229-3392161CEBFE}" destId="{09D73435-1257-45D8-8D66-D19F3BF1390F}" srcOrd="3" destOrd="0" presId="urn:microsoft.com/office/officeart/2005/8/layout/hList9"/>
    <dgm:cxn modelId="{BA2B3792-B594-41E3-A10D-7EC16EF0E6D0}" type="presParOf" srcId="{411312B4-4D14-4FAE-8229-3392161CEBFE}" destId="{C9E3503F-B631-4692-93BB-EFBEADCA721A}" srcOrd="4" destOrd="0" presId="urn:microsoft.com/office/officeart/2005/8/layout/hList9"/>
    <dgm:cxn modelId="{583228C5-17FF-4B4F-8766-848E6FC68937}" type="presParOf" srcId="{411312B4-4D14-4FAE-8229-3392161CEBFE}" destId="{A3F2E7A8-E540-4806-BD44-08A2A3FB1B3F}" srcOrd="5" destOrd="0" presId="urn:microsoft.com/office/officeart/2005/8/layout/hList9"/>
    <dgm:cxn modelId="{160FFAD7-CC63-4565-8AE9-867AA64E137F}" type="presParOf" srcId="{411312B4-4D14-4FAE-8229-3392161CEBFE}" destId="{7E2E363C-0E27-4500-B319-421504F513D3}" srcOrd="6" destOrd="0" presId="urn:microsoft.com/office/officeart/2005/8/layout/hList9"/>
    <dgm:cxn modelId="{EE322F27-F947-41FF-841E-2C8B38081FC7}" type="presParOf" srcId="{7E2E363C-0E27-4500-B319-421504F513D3}" destId="{0F2D7687-557E-458E-AC6A-D214DDBF2438}" srcOrd="0" destOrd="0" presId="urn:microsoft.com/office/officeart/2005/8/layout/hList9"/>
    <dgm:cxn modelId="{C0741DC5-4245-460A-B430-89F553FCE697}" type="presParOf" srcId="{7E2E363C-0E27-4500-B319-421504F513D3}" destId="{0E11ABA8-12B3-484C-92D8-558C5C1E8B7B}" srcOrd="1" destOrd="0" presId="urn:microsoft.com/office/officeart/2005/8/layout/hList9"/>
    <dgm:cxn modelId="{FC26F163-36BC-478A-8B08-918A427BDE06}" type="presParOf" srcId="{0E11ABA8-12B3-484C-92D8-558C5C1E8B7B}" destId="{EEE407E5-D9DF-441F-B6C5-57112084C902}" srcOrd="0" destOrd="0" presId="urn:microsoft.com/office/officeart/2005/8/layout/hList9"/>
    <dgm:cxn modelId="{5D452B61-11E7-45F1-BCCA-DAF1991DEC65}" type="presParOf" srcId="{0E11ABA8-12B3-484C-92D8-558C5C1E8B7B}" destId="{36CF3003-F8FA-47DA-9632-2B30E57C77AD}" srcOrd="1" destOrd="0" presId="urn:microsoft.com/office/officeart/2005/8/layout/hList9"/>
    <dgm:cxn modelId="{6FA45C18-3A0C-4E76-AA8C-ACAC5F8CDFCA}" type="presParOf" srcId="{411312B4-4D14-4FAE-8229-3392161CEBFE}" destId="{E6C90189-1B61-419A-B85A-EFFFAA8E9C39}" srcOrd="7" destOrd="0" presId="urn:microsoft.com/office/officeart/2005/8/layout/hList9"/>
    <dgm:cxn modelId="{5CC50D3D-AC60-4675-9AFA-1B361D9416EA}" type="presParOf" srcId="{411312B4-4D14-4FAE-8229-3392161CEBFE}" destId="{531FBBA7-1D41-438B-AA11-6ED2140F62B4}" srcOrd="8" destOrd="0" presId="urn:microsoft.com/office/officeart/2005/8/layout/hList9"/>
    <dgm:cxn modelId="{2F5AF492-8A68-4B2C-AF49-D8A2131C6979}" type="presParOf" srcId="{411312B4-4D14-4FAE-8229-3392161CEBFE}" destId="{FE97C8BE-BE40-44D9-AABA-0474A0ADF819}" srcOrd="9" destOrd="0" presId="urn:microsoft.com/office/officeart/2005/8/layout/hList9"/>
    <dgm:cxn modelId="{6915ABFF-262C-44B4-854F-067845307E2D}" type="presParOf" srcId="{411312B4-4D14-4FAE-8229-3392161CEBFE}" destId="{4B0F0D8C-55AD-4A1B-92EB-D60FD7E90D7C}" srcOrd="10" destOrd="0" presId="urn:microsoft.com/office/officeart/2005/8/layout/hList9"/>
    <dgm:cxn modelId="{080263A4-5376-4C7B-9658-6C9E1AF9A6D8}" type="presParOf" srcId="{411312B4-4D14-4FAE-8229-3392161CEBFE}" destId="{7E4998F2-AAEF-48FE-9E99-F13E55241CDA}" srcOrd="11" destOrd="0" presId="urn:microsoft.com/office/officeart/2005/8/layout/hList9"/>
    <dgm:cxn modelId="{384391D8-146E-4604-96F4-EBBCB3E767E3}" type="presParOf" srcId="{7E4998F2-AAEF-48FE-9E99-F13E55241CDA}" destId="{D16C4A8A-9727-443D-8C1F-3779728D7466}" srcOrd="0" destOrd="0" presId="urn:microsoft.com/office/officeart/2005/8/layout/hList9"/>
    <dgm:cxn modelId="{0F8DFCDC-14DE-4C7E-95AF-731614642A2C}" type="presParOf" srcId="{7E4998F2-AAEF-48FE-9E99-F13E55241CDA}" destId="{E63AD86E-AE25-46EE-BE2B-D9000BD72192}" srcOrd="1" destOrd="0" presId="urn:microsoft.com/office/officeart/2005/8/layout/hList9"/>
    <dgm:cxn modelId="{78C802C1-171E-4727-83BA-409718EF34F8}" type="presParOf" srcId="{E63AD86E-AE25-46EE-BE2B-D9000BD72192}" destId="{37554049-A6C7-4863-B391-B0EC4EE7B3F2}" srcOrd="0" destOrd="0" presId="urn:microsoft.com/office/officeart/2005/8/layout/hList9"/>
    <dgm:cxn modelId="{0ABDE478-2442-49F5-B96E-3A34447FD356}" type="presParOf" srcId="{E63AD86E-AE25-46EE-BE2B-D9000BD72192}" destId="{4DE5905B-A093-4F11-9FDD-5A47BB73F618}" srcOrd="1" destOrd="0" presId="urn:microsoft.com/office/officeart/2005/8/layout/hList9"/>
    <dgm:cxn modelId="{E5DAF1CB-9A21-4963-A20A-4A716E887155}" type="presParOf" srcId="{411312B4-4D14-4FAE-8229-3392161CEBFE}" destId="{85A8990E-C724-432D-BF73-74EEFAC89C73}" srcOrd="12" destOrd="0" presId="urn:microsoft.com/office/officeart/2005/8/layout/hList9"/>
    <dgm:cxn modelId="{FAF88623-3201-4F3F-BD41-88A67DAAE9C0}" type="presParOf" srcId="{411312B4-4D14-4FAE-8229-3392161CEBFE}" destId="{A74BE04B-EFC0-4130-B783-FAE743DF3BFB}" srcOrd="13" destOrd="0" presId="urn:microsoft.com/office/officeart/2005/8/layout/hList9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7730679-47A3-496B-8816-09BAF69ABDE9}">
      <dsp:nvSpPr>
        <dsp:cNvPr id="0" name=""/>
        <dsp:cNvSpPr/>
      </dsp:nvSpPr>
      <dsp:spPr>
        <a:xfrm>
          <a:off x="5718191" y="1661339"/>
          <a:ext cx="1661419" cy="1108167"/>
        </a:xfrm>
        <a:prstGeom prst="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70688" rIns="0" bIns="170688" numCol="1" spcCol="1270" anchor="ctr" anchorCtr="0">
          <a:noAutofit/>
        </a:bodyPr>
        <a:lstStyle/>
        <a:p>
          <a:pPr marL="0" lvl="0" indent="0" algn="ctr" defTabSz="1066800" rtl="1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2400" b="1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+1.7</a:t>
          </a:r>
          <a:endParaRPr lang="ar-SA" sz="2400" b="1" kern="1200" dirty="0">
            <a:latin typeface="Sakkal Majalla" panose="02000000000000000000" pitchFamily="2" charset="-78"/>
            <a:cs typeface="Sakkal Majalla" panose="02000000000000000000" pitchFamily="2" charset="-78"/>
          </a:endParaRPr>
        </a:p>
        <a:p>
          <a:pPr marL="0" lvl="0" indent="0" algn="ctr" defTabSz="1066800" rtl="1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ar-SA" sz="1600" b="1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مليون زائر</a:t>
          </a:r>
          <a:endParaRPr lang="en-US" sz="1600" b="1" kern="1200" dirty="0">
            <a:latin typeface="Sakkal Majalla" panose="02000000000000000000" pitchFamily="2" charset="-78"/>
            <a:cs typeface="Sakkal Majalla" panose="02000000000000000000" pitchFamily="2" charset="-78"/>
          </a:endParaRPr>
        </a:p>
        <a:p>
          <a:pPr marL="0" lvl="0" indent="0" algn="ctr" defTabSz="1066800" rtl="1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1600" b="1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Million visitors</a:t>
          </a:r>
        </a:p>
      </dsp:txBody>
      <dsp:txXfrm>
        <a:off x="5718191" y="1661339"/>
        <a:ext cx="1370671" cy="1108167"/>
      </dsp:txXfrm>
    </dsp:sp>
    <dsp:sp modelId="{09D73435-1257-45D8-8D66-D19F3BF1390F}">
      <dsp:nvSpPr>
        <dsp:cNvPr id="0" name=""/>
        <dsp:cNvSpPr/>
      </dsp:nvSpPr>
      <dsp:spPr>
        <a:xfrm>
          <a:off x="7158088" y="1218294"/>
          <a:ext cx="1107613" cy="1107613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600" b="1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الزوار</a:t>
          </a:r>
          <a:endParaRPr lang="en-US" sz="1600" b="1" kern="1200" dirty="0">
            <a:latin typeface="Sakkal Majalla" panose="02000000000000000000" pitchFamily="2" charset="-78"/>
            <a:cs typeface="Sakkal Majalla" panose="02000000000000000000" pitchFamily="2" charset="-78"/>
          </a:endParaRPr>
        </a:p>
        <a:p>
          <a:pPr marL="0" lvl="0" indent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Visitors</a:t>
          </a:r>
        </a:p>
      </dsp:txBody>
      <dsp:txXfrm>
        <a:off x="7320294" y="1380500"/>
        <a:ext cx="783201" cy="783201"/>
      </dsp:txXfrm>
    </dsp:sp>
    <dsp:sp modelId="{EEE407E5-D9DF-441F-B6C5-57112084C902}">
      <dsp:nvSpPr>
        <dsp:cNvPr id="0" name=""/>
        <dsp:cNvSpPr/>
      </dsp:nvSpPr>
      <dsp:spPr>
        <a:xfrm>
          <a:off x="2707280" y="1661339"/>
          <a:ext cx="1903297" cy="1108167"/>
        </a:xfrm>
        <a:prstGeom prst="rect">
          <a:avLst/>
        </a:prstGeom>
        <a:solidFill>
          <a:schemeClr val="accent5">
            <a:tint val="40000"/>
            <a:alpha val="90000"/>
            <a:hueOff val="-10555077"/>
            <a:satOff val="-16559"/>
            <a:lumOff val="-2093"/>
            <a:alphaOff val="0"/>
          </a:schemeClr>
        </a:solidFill>
        <a:ln w="25400" cap="flat" cmpd="sng" algn="ctr">
          <a:solidFill>
            <a:schemeClr val="accent5">
              <a:tint val="40000"/>
              <a:alpha val="90000"/>
              <a:hueOff val="-10555077"/>
              <a:satOff val="-16559"/>
              <a:lumOff val="-209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70688" rIns="0" bIns="170688" numCol="1" spcCol="1270" anchor="ctr" anchorCtr="0">
          <a:noAutofit/>
        </a:bodyPr>
        <a:lstStyle/>
        <a:p>
          <a:pPr marL="0" lvl="0" indent="0" algn="ctr" defTabSz="1066800" rtl="1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2400" b="1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+5.2</a:t>
          </a:r>
          <a:endParaRPr lang="ar-SA" sz="2400" b="1" kern="1200" dirty="0">
            <a:latin typeface="Sakkal Majalla" panose="02000000000000000000" pitchFamily="2" charset="-78"/>
            <a:cs typeface="Sakkal Majalla" panose="02000000000000000000" pitchFamily="2" charset="-78"/>
          </a:endParaRPr>
        </a:p>
        <a:p>
          <a:pPr marL="0" lvl="0" indent="0" algn="ctr" defTabSz="10668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ar-SA" sz="1600" b="1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مليون ليلة سياحية</a:t>
          </a:r>
          <a:endParaRPr lang="en-US" sz="1600" b="1" kern="1200" dirty="0">
            <a:latin typeface="Sakkal Majalla" panose="02000000000000000000" pitchFamily="2" charset="-78"/>
            <a:cs typeface="Sakkal Majalla" panose="02000000000000000000" pitchFamily="2" charset="-78"/>
          </a:endParaRPr>
        </a:p>
        <a:p>
          <a:pPr marL="0" lvl="0" indent="0" algn="ctr" defTabSz="10668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1600" b="1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Million Overnights</a:t>
          </a:r>
        </a:p>
      </dsp:txBody>
      <dsp:txXfrm>
        <a:off x="2707280" y="1661339"/>
        <a:ext cx="1570220" cy="1108167"/>
      </dsp:txXfrm>
    </dsp:sp>
    <dsp:sp modelId="{531FBBA7-1D41-438B-AA11-6ED2140F62B4}">
      <dsp:nvSpPr>
        <dsp:cNvPr id="0" name=""/>
        <dsp:cNvSpPr/>
      </dsp:nvSpPr>
      <dsp:spPr>
        <a:xfrm>
          <a:off x="4147177" y="1218294"/>
          <a:ext cx="1107613" cy="1107613"/>
        </a:xfrm>
        <a:prstGeom prst="ellipse">
          <a:avLst/>
        </a:prstGeom>
        <a:solidFill>
          <a:schemeClr val="accent5">
            <a:hueOff val="-10161515"/>
            <a:satOff val="-24029"/>
            <a:lumOff val="-627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600" b="1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الليالي السياحية</a:t>
          </a:r>
          <a:endParaRPr lang="en-US" sz="1600" b="1" kern="1200" dirty="0">
            <a:latin typeface="Sakkal Majalla" panose="02000000000000000000" pitchFamily="2" charset="-78"/>
            <a:cs typeface="Sakkal Majalla" panose="02000000000000000000" pitchFamily="2" charset="-78"/>
          </a:endParaRPr>
        </a:p>
        <a:p>
          <a:pPr marL="0" lvl="0" indent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Overnights</a:t>
          </a:r>
        </a:p>
      </dsp:txBody>
      <dsp:txXfrm>
        <a:off x="4309383" y="1380500"/>
        <a:ext cx="783201" cy="783201"/>
      </dsp:txXfrm>
    </dsp:sp>
    <dsp:sp modelId="{37554049-A6C7-4863-B391-B0EC4EE7B3F2}">
      <dsp:nvSpPr>
        <dsp:cNvPr id="0" name=""/>
        <dsp:cNvSpPr/>
      </dsp:nvSpPr>
      <dsp:spPr>
        <a:xfrm>
          <a:off x="-61752" y="1661339"/>
          <a:ext cx="1661419" cy="1108167"/>
        </a:xfrm>
        <a:prstGeom prst="rect">
          <a:avLst/>
        </a:prstGeom>
        <a:solidFill>
          <a:schemeClr val="accent5">
            <a:tint val="40000"/>
            <a:alpha val="90000"/>
            <a:hueOff val="-21110154"/>
            <a:satOff val="-33118"/>
            <a:lumOff val="-4186"/>
            <a:alphaOff val="0"/>
          </a:schemeClr>
        </a:solidFill>
        <a:ln w="25400" cap="flat" cmpd="sng" algn="ctr">
          <a:solidFill>
            <a:schemeClr val="accent5">
              <a:tint val="40000"/>
              <a:alpha val="90000"/>
              <a:hueOff val="-21110154"/>
              <a:satOff val="-33118"/>
              <a:lumOff val="-418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70688" rIns="0" bIns="170688" numCol="1" spcCol="1270" anchor="ctr" anchorCtr="0">
          <a:noAutofit/>
        </a:bodyPr>
        <a:lstStyle/>
        <a:p>
          <a:pPr marL="0" lvl="0" indent="0" algn="ctr" defTabSz="10668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2400" b="1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437</a:t>
          </a:r>
          <a:endParaRPr lang="ar-SA" sz="2400" b="1" kern="1200" dirty="0">
            <a:latin typeface="Sakkal Majalla" panose="02000000000000000000" pitchFamily="2" charset="-78"/>
            <a:cs typeface="Sakkal Majalla" panose="02000000000000000000" pitchFamily="2" charset="-78"/>
          </a:endParaRPr>
        </a:p>
        <a:p>
          <a:pPr marL="0" lvl="0" indent="0" algn="ctr" defTabSz="10668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ar-SA" sz="1600" b="1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مليون دينار</a:t>
          </a:r>
          <a:endParaRPr lang="en-US" sz="1600" b="1" kern="1200" dirty="0">
            <a:latin typeface="Sakkal Majalla" panose="02000000000000000000" pitchFamily="2" charset="-78"/>
            <a:cs typeface="Sakkal Majalla" panose="02000000000000000000" pitchFamily="2" charset="-78"/>
          </a:endParaRPr>
        </a:p>
        <a:p>
          <a:pPr marL="0" lvl="0" indent="0" algn="ctr" defTabSz="10668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1600" b="1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BD Million</a:t>
          </a:r>
        </a:p>
      </dsp:txBody>
      <dsp:txXfrm>
        <a:off x="-61752" y="1661339"/>
        <a:ext cx="1370671" cy="1108167"/>
      </dsp:txXfrm>
    </dsp:sp>
    <dsp:sp modelId="{A74BE04B-EFC0-4130-B783-FAE743DF3BFB}">
      <dsp:nvSpPr>
        <dsp:cNvPr id="0" name=""/>
        <dsp:cNvSpPr/>
      </dsp:nvSpPr>
      <dsp:spPr>
        <a:xfrm>
          <a:off x="1378144" y="1218294"/>
          <a:ext cx="1107613" cy="1107613"/>
        </a:xfrm>
        <a:prstGeom prst="ellipse">
          <a:avLst/>
        </a:prstGeom>
        <a:solidFill>
          <a:schemeClr val="accent5">
            <a:hueOff val="-20323030"/>
            <a:satOff val="-48058"/>
            <a:lumOff val="-1254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600" b="1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الإيرادات</a:t>
          </a:r>
        </a:p>
        <a:p>
          <a:pPr marL="0" lvl="0" indent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Revenue</a:t>
          </a:r>
        </a:p>
      </dsp:txBody>
      <dsp:txXfrm>
        <a:off x="1540350" y="1380500"/>
        <a:ext cx="783201" cy="78320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9">
  <dgm:title val=""/>
  <dgm:desc val=""/>
  <dgm:catLst>
    <dgm:cat type="list" pri="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3" srcId="0" destId="1" srcOrd="0" destOrd="0"/>
        <dgm:cxn modelId="4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2"/>
        <dgm:pt modelId="21"/>
        <dgm:pt modelId="22"/>
        <dgm:pt modelId="23"/>
        <dgm:pt modelId="24"/>
        <dgm:pt modelId="3"/>
        <dgm:pt modelId="31"/>
        <dgm:pt modelId="32"/>
        <dgm:pt modelId="33"/>
        <dgm:pt modelId="34"/>
      </dgm:ptLst>
      <dgm:cxnLst>
        <dgm:cxn modelId="4" srcId="0" destId="1" srcOrd="0" destOrd="0"/>
        <dgm:cxn modelId="5" srcId="0" destId="2" srcOrd="1" destOrd="0"/>
        <dgm:cxn modelId="6" srcId="0" destId="3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18" srcId="1" destId="14" srcOrd="0" destOrd="0"/>
        <dgm:cxn modelId="25" srcId="2" destId="21" srcOrd="0" destOrd="0"/>
        <dgm:cxn modelId="26" srcId="2" destId="22" srcOrd="0" destOrd="0"/>
        <dgm:cxn modelId="27" srcId="2" destId="23" srcOrd="0" destOrd="0"/>
        <dgm:cxn modelId="28" srcId="2" destId="24" srcOrd="0" destOrd="0"/>
        <dgm:cxn modelId="35" srcId="3" destId="31" srcOrd="0" destOrd="0"/>
        <dgm:cxn modelId="36" srcId="3" destId="32" srcOrd="0" destOrd="0"/>
        <dgm:cxn modelId="37" srcId="3" destId="33" srcOrd="0" destOrd="0"/>
        <dgm:cxn modelId="38" srcId="3" destId="34" srcOrd="0" destOrd="0"/>
      </dgm:cxnLst>
      <dgm:bg/>
      <dgm:whole/>
    </dgm:dataModel>
  </dgm:clrData>
  <dgm:layoutNode name="list">
    <dgm:varLst>
      <dgm:dir/>
      <dgm:animLvl val="lvl"/>
    </dgm:varLst>
    <dgm:choose name="Name0">
      <dgm:if name="Name1" func="var" arg="dir" op="equ" val="norm">
        <dgm:alg type="lin">
          <dgm:param type="linDir" val="fromL"/>
          <dgm:param type="fallback" val="2D"/>
          <dgm:param type="nodeVertAlign" val="t"/>
        </dgm:alg>
      </dgm:if>
      <dgm:else name="Name2">
        <dgm:alg type="lin">
          <dgm:param type="linDir" val="fromR"/>
          <dgm:param type="fallback" val="2D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ircle" refType="w" fact="0.5"/>
      <dgm:constr type="w" for="ch" forName="vertFlow" refType="w" fact="0.75"/>
      <dgm:constr type="h" for="des" forName="firstComp" refType="w" refFor="ch" refForName="vertFlow" fact="0.667"/>
      <dgm:constr type="h" for="des" forName="comp" refType="h" refFor="des" refForName="firstComp" op="equ"/>
      <dgm:constr type="h" for="des" forName="topSpace" refType="w" refFor="ch" refForName="circle" op="equ" fact="0.4"/>
      <dgm:constr type="w" for="ch" forName="posSpace" refType="w" fact="0.4"/>
      <dgm:constr type="w" for="ch" forName="negSpace" refType="w" fact="-1.15"/>
      <dgm:constr type="w" for="ch" forName="transSpace" refType="w" fact="0.75"/>
      <dgm:constr type="primFontSz" for="ch" forName="circle" op="equ" val="65"/>
      <dgm:constr type="primFontSz" for="des" forName="firstChildTx" val="65"/>
      <dgm:constr type="primFontSz" for="des" forName="childTx" refType="primFontSz" refFor="des" refForName="firstChildTx" op="equ"/>
    </dgm:constrLst>
    <dgm:ruleLst/>
    <dgm:forEach name="Name3" axis="ch" ptType="node">
      <dgm:layoutNode name="pos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vertFlow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firstComp" refType="w"/>
          <dgm:constr type="w" for="ch" forName="comp" refType="w"/>
        </dgm:constrLst>
        <dgm:ruleLst/>
        <dgm:layoutNode name="top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firstComp">
          <dgm:alg type="composite"/>
          <dgm:shape xmlns:r="http://schemas.openxmlformats.org/officeDocument/2006/relationships" r:blip="">
            <dgm:adjLst/>
          </dgm:shape>
          <dgm:presOf/>
          <dgm:choose name="Name4">
            <dgm:if name="Name5" func="var" arg="dir" op="equ" val="norm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 refType="w" fact="0.16"/>
                <dgm:constr type="r" for="ch" forName="firstChildTx" refType="w"/>
                <dgm:constr type="h" for="ch" forName="firstChildTx" refFor="ch" refForName="firstChild" op="equ"/>
              </dgm:constrLst>
            </dgm:if>
            <dgm:else name="Name6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/>
                <dgm:constr type="r" for="ch" forName="firstChildTx" refType="w" fact="0.825"/>
                <dgm:constr type="h" for="ch" forName="firstChildTx" refFor="ch" refForName="firstChild" op="equ"/>
              </dgm:constrLst>
            </dgm:else>
          </dgm:choose>
          <dgm:ruleLst/>
          <dgm:layoutNode name="firstChild" styleLbl="bgAccFollowNode1">
            <dgm:alg type="sp"/>
            <dgm:shape xmlns:r="http://schemas.openxmlformats.org/officeDocument/2006/relationships" type="rect" r:blip="">
              <dgm:adjLst/>
            </dgm:shape>
            <dgm:presOf axis="ch desOrSelf" ptType="node node" cnt="1 0"/>
            <dgm:constrLst/>
            <dgm:ruleLst/>
          </dgm:layoutNode>
          <dgm:layoutNode name="firstChildTx" styleLbl="bgAccFollowNode1">
            <dgm:varLst>
              <dgm:bulletEnabled val="1"/>
            </dgm:varLst>
            <dgm:alg type="tx">
              <dgm:param type="parTxLTRAlign" val="l"/>
            </dgm:alg>
            <dgm:shape xmlns:r="http://schemas.openxmlformats.org/officeDocument/2006/relationships" type="rect" r:blip="" hideGeom="1">
              <dgm:adjLst/>
            </dgm:shape>
            <dgm:presOf axis="ch desOrSelf" ptType="node node" cnt="1 0"/>
            <dgm:choose name="Name7">
              <dgm:if name="Name8" func="var" arg="dir" op="equ" val="norm">
                <dgm:constrLst>
                  <dgm:constr type="primFontSz" val="65"/>
                  <dgm:constr type="lMarg"/>
                </dgm:constrLst>
              </dgm:if>
              <dgm:else name="Name9">
                <dgm:constrLst>
                  <dgm:constr type="primFontSz" val="65"/>
                  <dgm:constr type="r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forEach name="Name10" axis="ch" ptType="node" st="2">
          <dgm:layoutNode name="comp">
            <dgm:alg type="composite"/>
            <dgm:shape xmlns:r="http://schemas.openxmlformats.org/officeDocument/2006/relationships" r:blip="">
              <dgm:adjLst/>
            </dgm:shape>
            <dgm:presOf/>
            <dgm:choose name="Name11">
              <dgm:if name="Name12" func="var" arg="dir" op="equ" val="norm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 refType="w" fact="0.16"/>
                  <dgm:constr type="r" for="ch" forName="childTx" refType="w"/>
                  <dgm:constr type="h" for="ch" forName="childTx" refFor="ch" refForName="child" op="equ"/>
                </dgm:constrLst>
              </dgm:if>
              <dgm:else name="Name13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/>
                  <dgm:constr type="r" for="ch" forName="childTx" refType="w" fact="0.825"/>
                  <dgm:constr type="h" for="ch" forName="childTx" refFor="ch" refForName="child" op="equ"/>
                </dgm:constrLst>
              </dgm:else>
            </dgm:choose>
            <dgm:ruleLst/>
            <dgm:layoutNode name="child" styleLbl="bgAccFollowNode1">
              <dgm:alg type="sp"/>
              <dgm:shape xmlns:r="http://schemas.openxmlformats.org/officeDocument/2006/relationships" type="rect" r:blip="">
                <dgm:adjLst/>
              </dgm:shape>
              <dgm:presOf axis="desOrSelf" ptType="node"/>
              <dgm:constrLst/>
              <dgm:ruleLst/>
            </dgm:layoutNode>
            <dgm:layoutNode name="childTx" styleLbl="bgAccFollowNode1">
              <dgm:varLst>
                <dgm:bulletEnabled val="1"/>
              </dgm:varLst>
              <dgm:alg type="tx">
                <dgm:param type="parTxLTRAlign" val="l"/>
              </dgm:alg>
              <dgm:shape xmlns:r="http://schemas.openxmlformats.org/officeDocument/2006/relationships" type="rect" r:blip="" hideGeom="1">
                <dgm:adjLst/>
              </dgm:shape>
              <dgm:presOf axis="desOrSelf" ptType="node"/>
              <dgm:choose name="Name14">
                <dgm:if name="Name15" func="var" arg="dir" op="equ" val="norm">
                  <dgm:constrLst>
                    <dgm:constr type="primFontSz" val="65"/>
                    <dgm:constr type="lMarg"/>
                  </dgm:constrLst>
                </dgm:if>
                <dgm:else name="Name16">
                  <dgm:constrLst>
                    <dgm:constr type="primFontSz" val="65"/>
                    <dgm:constr type="rMarg"/>
                  </dgm:constrLst>
                </dgm:else>
              </dgm:choose>
              <dgm:ruleLst>
                <dgm:rule type="primFontSz" val="5" fact="NaN" max="NaN"/>
              </dgm:ruleLst>
            </dgm:layoutNode>
          </dgm:layoutNode>
        </dgm:forEach>
      </dgm:layoutNode>
      <dgm:layoutNode name="neg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ircle" styleLbl="node1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lMarg"/>
          <dgm:constr type="rMarg"/>
          <dgm:constr type="tMarg"/>
          <dgm:constr type="bMarg"/>
          <dgm:constr type="h" refType="w"/>
        </dgm:constrLst>
        <dgm:ruleLst>
          <dgm:rule type="primFontSz" val="5" fact="NaN" max="NaN"/>
        </dgm:ruleLst>
      </dgm:layoutNode>
      <dgm:forEach name="Name17" axis="followSib" ptType="sibTrans" cnt="1">
        <dgm:layoutNode name="trans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7BF742-7515-4687-A5ED-8D0729B4747B}" type="datetimeFigureOut">
              <a:rPr lang="en-US" smtClean="0"/>
              <a:pPr/>
              <a:t>1/25/2022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8DAED2-8A8A-4921-AC6A-EAFA8804AAB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51782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6837AD-39E9-4178-9763-3F7D61C2F7ED}" type="datetimeFigureOut">
              <a:rPr lang="en-US" smtClean="0"/>
              <a:pPr/>
              <a:t>1/25/2022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724202"/>
            <a:ext cx="5486400" cy="4475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0FE7B0-A392-4518-A29F-19043B1F8BA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4005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0FE7B0-A392-4518-A29F-19043B1F8BA8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2982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0FE7B0-A392-4518-A29F-19043B1F8BA8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6095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 lIns="99048" tIns="49524" rIns="99048" bIns="49524"/>
          <a:lstStyle/>
          <a:p>
            <a:pPr marL="0" marR="0" lvl="0" indent="0" algn="l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17588AA-BE05-49E8-8803-003EC562947E}" type="slidenum">
              <a:rPr kumimoji="0" lang="en-GB" sz="18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Calibri"/>
                <a:sym typeface="Calibri"/>
              </a:rPr>
              <a:pPr marL="0" marR="0" lvl="0" indent="0" algn="l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GB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451806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0FE7B0-A392-4518-A29F-19043B1F8BA8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6466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0FE7B0-A392-4518-A29F-19043B1F8BA8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02099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0FE7B0-A392-4518-A29F-19043B1F8BA8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1911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1" y="0"/>
            <a:ext cx="9144001" cy="609329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1" y="0"/>
            <a:ext cx="9144001" cy="609329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1" y="0"/>
            <a:ext cx="9144001" cy="609329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1" cy="1325563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0" name="Shape 50"/>
          <p:cNvSpPr>
            <a:spLocks noGrp="1"/>
          </p:cNvSpPr>
          <p:nvPr>
            <p:ph type="body" sz="quarter" idx="1"/>
          </p:nvPr>
        </p:nvSpPr>
        <p:spPr>
          <a:xfrm>
            <a:off x="629841" y="1681164"/>
            <a:ext cx="3868342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1800" b="1"/>
            </a:lvl1pPr>
            <a:lvl2pPr marL="0" indent="342900">
              <a:buSzTx/>
              <a:buFontTx/>
              <a:buNone/>
              <a:defRPr sz="1800" b="1"/>
            </a:lvl2pPr>
            <a:lvl3pPr marL="0" indent="685800">
              <a:buSzTx/>
              <a:buFontTx/>
              <a:buNone/>
              <a:defRPr sz="1800" b="1"/>
            </a:lvl3pPr>
            <a:lvl4pPr marL="0" indent="1028700">
              <a:buSzTx/>
              <a:buFontTx/>
              <a:buNone/>
              <a:defRPr sz="1800" b="1"/>
            </a:lvl4pPr>
            <a:lvl5pPr marL="0" indent="1371600">
              <a:buSzTx/>
              <a:buFontTx/>
              <a:buNone/>
              <a:defRPr sz="1800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1" name="Shape 51"/>
          <p:cNvSpPr>
            <a:spLocks noGrp="1"/>
          </p:cNvSpPr>
          <p:nvPr>
            <p:ph type="body" sz="quarter" idx="13"/>
          </p:nvPr>
        </p:nvSpPr>
        <p:spPr>
          <a:xfrm>
            <a:off x="4629150" y="1681164"/>
            <a:ext cx="3887391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400" b="1"/>
            </a:lvl1pPr>
          </a:lstStyle>
          <a:p>
            <a:pPr marL="0" indent="0"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2" name="Shape 52"/>
          <p:cNvSpPr>
            <a:spLocks noGrp="1"/>
          </p:cNvSpPr>
          <p:nvPr>
            <p:ph type="sldNum" sz="quarter" idx="2"/>
          </p:nvPr>
        </p:nvSpPr>
        <p:spPr>
          <a:xfrm>
            <a:off x="8317364" y="6404293"/>
            <a:ext cx="197987" cy="26924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955087746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1" y="0"/>
            <a:ext cx="9144001" cy="609329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820747"/>
            <a:ext cx="9144000" cy="45719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B64994E7-12EB-4379-8F10-90EE54A8A14F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6200" y="79014"/>
            <a:ext cx="2015616" cy="402105"/>
          </a:xfrm>
          <a:prstGeom prst="rect">
            <a:avLst/>
          </a:prstGeom>
        </p:spPr>
      </p:pic>
      <p:grpSp>
        <p:nvGrpSpPr>
          <p:cNvPr id="8" name="Group 7"/>
          <p:cNvGrpSpPr/>
          <p:nvPr userDrawn="1"/>
        </p:nvGrpSpPr>
        <p:grpSpPr>
          <a:xfrm flipH="1">
            <a:off x="1926770" y="62080"/>
            <a:ext cx="7217230" cy="460800"/>
            <a:chOff x="0" y="62080"/>
            <a:chExt cx="7217230" cy="460800"/>
          </a:xfrm>
        </p:grpSpPr>
        <p:sp>
          <p:nvSpPr>
            <p:cNvPr id="9" name="Freeform 8"/>
            <p:cNvSpPr/>
            <p:nvPr userDrawn="1"/>
          </p:nvSpPr>
          <p:spPr>
            <a:xfrm flipH="1">
              <a:off x="457200" y="62080"/>
              <a:ext cx="6760030" cy="460800"/>
            </a:xfrm>
            <a:custGeom>
              <a:avLst/>
              <a:gdLst>
                <a:gd name="connsiteX0" fmla="*/ 0 w 6705600"/>
                <a:gd name="connsiteY0" fmla="*/ 0 h 459904"/>
                <a:gd name="connsiteX1" fmla="*/ 6705600 w 6705600"/>
                <a:gd name="connsiteY1" fmla="*/ 0 h 459904"/>
                <a:gd name="connsiteX2" fmla="*/ 6705600 w 6705600"/>
                <a:gd name="connsiteY2" fmla="*/ 459904 h 459904"/>
                <a:gd name="connsiteX3" fmla="*/ 0 w 6705600"/>
                <a:gd name="connsiteY3" fmla="*/ 459904 h 459904"/>
                <a:gd name="connsiteX4" fmla="*/ 0 w 6705600"/>
                <a:gd name="connsiteY4" fmla="*/ 0 h 459904"/>
                <a:gd name="connsiteX0" fmla="*/ 304800 w 6705600"/>
                <a:gd name="connsiteY0" fmla="*/ 0 h 459904"/>
                <a:gd name="connsiteX1" fmla="*/ 6705600 w 6705600"/>
                <a:gd name="connsiteY1" fmla="*/ 0 h 459904"/>
                <a:gd name="connsiteX2" fmla="*/ 6705600 w 6705600"/>
                <a:gd name="connsiteY2" fmla="*/ 459904 h 459904"/>
                <a:gd name="connsiteX3" fmla="*/ 0 w 6705600"/>
                <a:gd name="connsiteY3" fmla="*/ 459904 h 459904"/>
                <a:gd name="connsiteX4" fmla="*/ 304800 w 6705600"/>
                <a:gd name="connsiteY4" fmla="*/ 0 h 459904"/>
                <a:gd name="connsiteX0" fmla="*/ 304800 w 6705600"/>
                <a:gd name="connsiteY0" fmla="*/ 0 h 459904"/>
                <a:gd name="connsiteX1" fmla="*/ 6705600 w 6705600"/>
                <a:gd name="connsiteY1" fmla="*/ 0 h 459904"/>
                <a:gd name="connsiteX2" fmla="*/ 6705600 w 6705600"/>
                <a:gd name="connsiteY2" fmla="*/ 459904 h 459904"/>
                <a:gd name="connsiteX3" fmla="*/ 0 w 6705600"/>
                <a:gd name="connsiteY3" fmla="*/ 459904 h 459904"/>
                <a:gd name="connsiteX4" fmla="*/ 304800 w 6705600"/>
                <a:gd name="connsiteY4" fmla="*/ 0 h 459904"/>
                <a:gd name="connsiteX0" fmla="*/ 457200 w 6858000"/>
                <a:gd name="connsiteY0" fmla="*/ 0 h 459904"/>
                <a:gd name="connsiteX1" fmla="*/ 6858000 w 6858000"/>
                <a:gd name="connsiteY1" fmla="*/ 0 h 459904"/>
                <a:gd name="connsiteX2" fmla="*/ 6858000 w 6858000"/>
                <a:gd name="connsiteY2" fmla="*/ 459904 h 459904"/>
                <a:gd name="connsiteX3" fmla="*/ 0 w 6858000"/>
                <a:gd name="connsiteY3" fmla="*/ 459904 h 459904"/>
                <a:gd name="connsiteX4" fmla="*/ 457200 w 6858000"/>
                <a:gd name="connsiteY4" fmla="*/ 0 h 459904"/>
                <a:gd name="connsiteX0" fmla="*/ 457200 w 6858000"/>
                <a:gd name="connsiteY0" fmla="*/ 0 h 459904"/>
                <a:gd name="connsiteX1" fmla="*/ 6858000 w 6858000"/>
                <a:gd name="connsiteY1" fmla="*/ 0 h 459904"/>
                <a:gd name="connsiteX2" fmla="*/ 6858000 w 6858000"/>
                <a:gd name="connsiteY2" fmla="*/ 459904 h 459904"/>
                <a:gd name="connsiteX3" fmla="*/ 0 w 6858000"/>
                <a:gd name="connsiteY3" fmla="*/ 459904 h 459904"/>
                <a:gd name="connsiteX4" fmla="*/ 457200 w 6858000"/>
                <a:gd name="connsiteY4" fmla="*/ 0 h 4599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58000" h="459904">
                  <a:moveTo>
                    <a:pt x="457200" y="0"/>
                  </a:moveTo>
                  <a:lnTo>
                    <a:pt x="6858000" y="0"/>
                  </a:lnTo>
                  <a:lnTo>
                    <a:pt x="6858000" y="459904"/>
                  </a:lnTo>
                  <a:lnTo>
                    <a:pt x="0" y="459904"/>
                  </a:lnTo>
                  <a:cubicBezTo>
                    <a:pt x="308429" y="328374"/>
                    <a:pt x="290286" y="109758"/>
                    <a:pt x="457200" y="0"/>
                  </a:cubicBezTo>
                  <a:close/>
                </a:path>
              </a:pathLst>
            </a:custGeom>
            <a:solidFill>
              <a:srgbClr val="C6B47C"/>
            </a:solidFill>
            <a:ln>
              <a:noFill/>
            </a:ln>
            <a:effectLst/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rtl="1"/>
              <a:r>
                <a:rPr lang="ar-BH" sz="24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endPara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0" name="Rectangle 9"/>
            <p:cNvSpPr/>
            <p:nvPr userDrawn="1"/>
          </p:nvSpPr>
          <p:spPr>
            <a:xfrm>
              <a:off x="0" y="62080"/>
              <a:ext cx="457200" cy="460800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BH" dirty="0"/>
            </a:p>
          </p:txBody>
        </p:sp>
        <p:sp>
          <p:nvSpPr>
            <p:cNvPr id="11" name="Freeform 10"/>
            <p:cNvSpPr/>
            <p:nvPr userDrawn="1"/>
          </p:nvSpPr>
          <p:spPr>
            <a:xfrm flipH="1">
              <a:off x="457200" y="82547"/>
              <a:ext cx="6705600" cy="105304"/>
            </a:xfrm>
            <a:custGeom>
              <a:avLst/>
              <a:gdLst>
                <a:gd name="connsiteX0" fmla="*/ 0 w 6705600"/>
                <a:gd name="connsiteY0" fmla="*/ 0 h 459904"/>
                <a:gd name="connsiteX1" fmla="*/ 6705600 w 6705600"/>
                <a:gd name="connsiteY1" fmla="*/ 0 h 459904"/>
                <a:gd name="connsiteX2" fmla="*/ 6705600 w 6705600"/>
                <a:gd name="connsiteY2" fmla="*/ 459904 h 459904"/>
                <a:gd name="connsiteX3" fmla="*/ 0 w 6705600"/>
                <a:gd name="connsiteY3" fmla="*/ 459904 h 459904"/>
                <a:gd name="connsiteX4" fmla="*/ 0 w 6705600"/>
                <a:gd name="connsiteY4" fmla="*/ 0 h 459904"/>
                <a:gd name="connsiteX0" fmla="*/ 304800 w 6705600"/>
                <a:gd name="connsiteY0" fmla="*/ 0 h 459904"/>
                <a:gd name="connsiteX1" fmla="*/ 6705600 w 6705600"/>
                <a:gd name="connsiteY1" fmla="*/ 0 h 459904"/>
                <a:gd name="connsiteX2" fmla="*/ 6705600 w 6705600"/>
                <a:gd name="connsiteY2" fmla="*/ 459904 h 459904"/>
                <a:gd name="connsiteX3" fmla="*/ 0 w 6705600"/>
                <a:gd name="connsiteY3" fmla="*/ 459904 h 459904"/>
                <a:gd name="connsiteX4" fmla="*/ 304800 w 6705600"/>
                <a:gd name="connsiteY4" fmla="*/ 0 h 459904"/>
                <a:gd name="connsiteX0" fmla="*/ 304800 w 6705600"/>
                <a:gd name="connsiteY0" fmla="*/ 0 h 459904"/>
                <a:gd name="connsiteX1" fmla="*/ 6705600 w 6705600"/>
                <a:gd name="connsiteY1" fmla="*/ 0 h 459904"/>
                <a:gd name="connsiteX2" fmla="*/ 6705600 w 6705600"/>
                <a:gd name="connsiteY2" fmla="*/ 459904 h 459904"/>
                <a:gd name="connsiteX3" fmla="*/ 0 w 6705600"/>
                <a:gd name="connsiteY3" fmla="*/ 459904 h 459904"/>
                <a:gd name="connsiteX4" fmla="*/ 304800 w 6705600"/>
                <a:gd name="connsiteY4" fmla="*/ 0 h 459904"/>
                <a:gd name="connsiteX0" fmla="*/ 457200 w 6858000"/>
                <a:gd name="connsiteY0" fmla="*/ 0 h 459904"/>
                <a:gd name="connsiteX1" fmla="*/ 6858000 w 6858000"/>
                <a:gd name="connsiteY1" fmla="*/ 0 h 459904"/>
                <a:gd name="connsiteX2" fmla="*/ 6858000 w 6858000"/>
                <a:gd name="connsiteY2" fmla="*/ 459904 h 459904"/>
                <a:gd name="connsiteX3" fmla="*/ 0 w 6858000"/>
                <a:gd name="connsiteY3" fmla="*/ 459904 h 459904"/>
                <a:gd name="connsiteX4" fmla="*/ 457200 w 6858000"/>
                <a:gd name="connsiteY4" fmla="*/ 0 h 459904"/>
                <a:gd name="connsiteX0" fmla="*/ 457200 w 6858000"/>
                <a:gd name="connsiteY0" fmla="*/ 0 h 459904"/>
                <a:gd name="connsiteX1" fmla="*/ 6858000 w 6858000"/>
                <a:gd name="connsiteY1" fmla="*/ 0 h 459904"/>
                <a:gd name="connsiteX2" fmla="*/ 6858000 w 6858000"/>
                <a:gd name="connsiteY2" fmla="*/ 459904 h 459904"/>
                <a:gd name="connsiteX3" fmla="*/ 0 w 6858000"/>
                <a:gd name="connsiteY3" fmla="*/ 459904 h 459904"/>
                <a:gd name="connsiteX4" fmla="*/ 457200 w 6858000"/>
                <a:gd name="connsiteY4" fmla="*/ 0 h 4599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58000" h="459904">
                  <a:moveTo>
                    <a:pt x="457200" y="0"/>
                  </a:moveTo>
                  <a:lnTo>
                    <a:pt x="6858000" y="0"/>
                  </a:lnTo>
                  <a:lnTo>
                    <a:pt x="6858000" y="459904"/>
                  </a:lnTo>
                  <a:lnTo>
                    <a:pt x="0" y="459904"/>
                  </a:lnTo>
                  <a:cubicBezTo>
                    <a:pt x="308429" y="328374"/>
                    <a:pt x="290286" y="109758"/>
                    <a:pt x="457200" y="0"/>
                  </a:cubicBezTo>
                  <a:close/>
                </a:path>
              </a:pathLst>
            </a:custGeom>
            <a:gradFill>
              <a:gsLst>
                <a:gs pos="0">
                  <a:schemeClr val="bg1"/>
                </a:gs>
                <a:gs pos="100000">
                  <a:schemeClr val="bg1">
                    <a:alpha val="0"/>
                  </a:schemeClr>
                </a:gs>
              </a:gsLst>
              <a:lin ang="5400000" scaled="1"/>
            </a:gradFill>
            <a:ln>
              <a:noFill/>
            </a:ln>
            <a:effectLst/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rtl="1"/>
              <a:endPara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0" y="79014"/>
              <a:ext cx="457200" cy="117304"/>
            </a:xfrm>
            <a:prstGeom prst="rect">
              <a:avLst/>
            </a:prstGeom>
            <a:gradFill>
              <a:gsLst>
                <a:gs pos="0">
                  <a:schemeClr val="bg1"/>
                </a:gs>
                <a:gs pos="100000">
                  <a:schemeClr val="bg1">
                    <a:alpha val="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BH" dirty="0"/>
            </a:p>
          </p:txBody>
        </p:sp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1" y="0"/>
            <a:ext cx="9144001" cy="609329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 flipH="1">
            <a:off x="0" y="2740496"/>
            <a:ext cx="9144000" cy="1450504"/>
            <a:chOff x="0" y="2740496"/>
            <a:chExt cx="9144000" cy="1450504"/>
          </a:xfrm>
        </p:grpSpPr>
        <p:grpSp>
          <p:nvGrpSpPr>
            <p:cNvPr id="8" name="Group 7"/>
            <p:cNvGrpSpPr/>
            <p:nvPr userDrawn="1"/>
          </p:nvGrpSpPr>
          <p:grpSpPr>
            <a:xfrm>
              <a:off x="1219200" y="2743200"/>
              <a:ext cx="7924800" cy="1447800"/>
              <a:chOff x="1219200" y="2364904"/>
              <a:chExt cx="7924800" cy="1447800"/>
            </a:xfrm>
          </p:grpSpPr>
          <p:sp>
            <p:nvSpPr>
              <p:cNvPr id="9" name="Rectangle 8"/>
              <p:cNvSpPr/>
              <p:nvPr/>
            </p:nvSpPr>
            <p:spPr>
              <a:xfrm>
                <a:off x="1219200" y="2364904"/>
                <a:ext cx="7924800" cy="1447800"/>
              </a:xfrm>
              <a:prstGeom prst="rect">
                <a:avLst/>
              </a:prstGeom>
              <a:solidFill>
                <a:srgbClr val="AC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44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  <a:cs typeface="+mj-cs"/>
                </a:endParaRPr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1245834" y="2397712"/>
                <a:ext cx="7848600" cy="381000"/>
              </a:xfrm>
              <a:prstGeom prst="rect">
                <a:avLst/>
              </a:prstGeom>
              <a:gradFill>
                <a:gsLst>
                  <a:gs pos="0">
                    <a:schemeClr val="bg1">
                      <a:alpha val="81000"/>
                    </a:schemeClr>
                  </a:gs>
                  <a:gs pos="100000">
                    <a:schemeClr val="bg1">
                      <a:alpha val="0"/>
                    </a:schemeClr>
                  </a:gs>
                </a:gsLst>
                <a:lin ang="5400000"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60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  <a:cs typeface="+mj-cs"/>
                </a:endParaRPr>
              </a:p>
            </p:txBody>
          </p:sp>
        </p:grpSp>
        <p:grpSp>
          <p:nvGrpSpPr>
            <p:cNvPr id="11" name="Group 10"/>
            <p:cNvGrpSpPr/>
            <p:nvPr userDrawn="1"/>
          </p:nvGrpSpPr>
          <p:grpSpPr>
            <a:xfrm>
              <a:off x="0" y="2740496"/>
              <a:ext cx="1219200" cy="1450504"/>
              <a:chOff x="0" y="2362200"/>
              <a:chExt cx="1219200" cy="1450504"/>
            </a:xfrm>
          </p:grpSpPr>
          <p:sp>
            <p:nvSpPr>
              <p:cNvPr id="12" name="Rectangle 11"/>
              <p:cNvSpPr/>
              <p:nvPr/>
            </p:nvSpPr>
            <p:spPr>
              <a:xfrm>
                <a:off x="0" y="2362200"/>
                <a:ext cx="1219200" cy="1450504"/>
              </a:xfrm>
              <a:prstGeom prst="rect">
                <a:avLst/>
              </a:prstGeom>
              <a:solidFill>
                <a:srgbClr val="DFD6B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BH" dirty="0"/>
              </a:p>
            </p:txBody>
          </p:sp>
          <p:sp>
            <p:nvSpPr>
              <p:cNvPr id="13" name="Rectangle 12"/>
              <p:cNvSpPr/>
              <p:nvPr/>
            </p:nvSpPr>
            <p:spPr>
              <a:xfrm>
                <a:off x="38100" y="2397712"/>
                <a:ext cx="1143000" cy="381000"/>
              </a:xfrm>
              <a:prstGeom prst="rect">
                <a:avLst/>
              </a:prstGeom>
              <a:gradFill>
                <a:gsLst>
                  <a:gs pos="0">
                    <a:schemeClr val="bg1">
                      <a:alpha val="81000"/>
                    </a:schemeClr>
                  </a:gs>
                  <a:gs pos="100000">
                    <a:schemeClr val="bg1">
                      <a:alpha val="0"/>
                    </a:schemeClr>
                  </a:gs>
                </a:gsLst>
                <a:lin ang="5400000"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60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  <a:cs typeface="+mj-cs"/>
                </a:endParaRPr>
              </a:p>
            </p:txBody>
          </p:sp>
        </p:grpSp>
      </p:grp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-1" y="0"/>
            <a:ext cx="9144001" cy="609329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-1" y="0"/>
            <a:ext cx="9144001" cy="609329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 userDrawn="1"/>
        </p:nvSpPr>
        <p:spPr>
          <a:xfrm>
            <a:off x="-1" y="0"/>
            <a:ext cx="9144001" cy="609329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Rectangle 4"/>
          <p:cNvSpPr/>
          <p:nvPr userDrawn="1"/>
        </p:nvSpPr>
        <p:spPr>
          <a:xfrm>
            <a:off x="-1" y="0"/>
            <a:ext cx="9144001" cy="609329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-1" y="0"/>
            <a:ext cx="9144001" cy="609329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-1" y="0"/>
            <a:ext cx="9144001" cy="609329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1" name="Group 10"/>
          <p:cNvGrpSpPr/>
          <p:nvPr userDrawn="1"/>
        </p:nvGrpSpPr>
        <p:grpSpPr>
          <a:xfrm flipH="1">
            <a:off x="1926770" y="62080"/>
            <a:ext cx="7217230" cy="460800"/>
            <a:chOff x="0" y="62080"/>
            <a:chExt cx="7217230" cy="460800"/>
          </a:xfrm>
        </p:grpSpPr>
        <p:sp>
          <p:nvSpPr>
            <p:cNvPr id="12" name="Freeform 11"/>
            <p:cNvSpPr/>
            <p:nvPr userDrawn="1"/>
          </p:nvSpPr>
          <p:spPr>
            <a:xfrm flipH="1">
              <a:off x="457200" y="62080"/>
              <a:ext cx="6760030" cy="460800"/>
            </a:xfrm>
            <a:custGeom>
              <a:avLst/>
              <a:gdLst>
                <a:gd name="connsiteX0" fmla="*/ 0 w 6705600"/>
                <a:gd name="connsiteY0" fmla="*/ 0 h 459904"/>
                <a:gd name="connsiteX1" fmla="*/ 6705600 w 6705600"/>
                <a:gd name="connsiteY1" fmla="*/ 0 h 459904"/>
                <a:gd name="connsiteX2" fmla="*/ 6705600 w 6705600"/>
                <a:gd name="connsiteY2" fmla="*/ 459904 h 459904"/>
                <a:gd name="connsiteX3" fmla="*/ 0 w 6705600"/>
                <a:gd name="connsiteY3" fmla="*/ 459904 h 459904"/>
                <a:gd name="connsiteX4" fmla="*/ 0 w 6705600"/>
                <a:gd name="connsiteY4" fmla="*/ 0 h 459904"/>
                <a:gd name="connsiteX0" fmla="*/ 304800 w 6705600"/>
                <a:gd name="connsiteY0" fmla="*/ 0 h 459904"/>
                <a:gd name="connsiteX1" fmla="*/ 6705600 w 6705600"/>
                <a:gd name="connsiteY1" fmla="*/ 0 h 459904"/>
                <a:gd name="connsiteX2" fmla="*/ 6705600 w 6705600"/>
                <a:gd name="connsiteY2" fmla="*/ 459904 h 459904"/>
                <a:gd name="connsiteX3" fmla="*/ 0 w 6705600"/>
                <a:gd name="connsiteY3" fmla="*/ 459904 h 459904"/>
                <a:gd name="connsiteX4" fmla="*/ 304800 w 6705600"/>
                <a:gd name="connsiteY4" fmla="*/ 0 h 459904"/>
                <a:gd name="connsiteX0" fmla="*/ 304800 w 6705600"/>
                <a:gd name="connsiteY0" fmla="*/ 0 h 459904"/>
                <a:gd name="connsiteX1" fmla="*/ 6705600 w 6705600"/>
                <a:gd name="connsiteY1" fmla="*/ 0 h 459904"/>
                <a:gd name="connsiteX2" fmla="*/ 6705600 w 6705600"/>
                <a:gd name="connsiteY2" fmla="*/ 459904 h 459904"/>
                <a:gd name="connsiteX3" fmla="*/ 0 w 6705600"/>
                <a:gd name="connsiteY3" fmla="*/ 459904 h 459904"/>
                <a:gd name="connsiteX4" fmla="*/ 304800 w 6705600"/>
                <a:gd name="connsiteY4" fmla="*/ 0 h 459904"/>
                <a:gd name="connsiteX0" fmla="*/ 457200 w 6858000"/>
                <a:gd name="connsiteY0" fmla="*/ 0 h 459904"/>
                <a:gd name="connsiteX1" fmla="*/ 6858000 w 6858000"/>
                <a:gd name="connsiteY1" fmla="*/ 0 h 459904"/>
                <a:gd name="connsiteX2" fmla="*/ 6858000 w 6858000"/>
                <a:gd name="connsiteY2" fmla="*/ 459904 h 459904"/>
                <a:gd name="connsiteX3" fmla="*/ 0 w 6858000"/>
                <a:gd name="connsiteY3" fmla="*/ 459904 h 459904"/>
                <a:gd name="connsiteX4" fmla="*/ 457200 w 6858000"/>
                <a:gd name="connsiteY4" fmla="*/ 0 h 459904"/>
                <a:gd name="connsiteX0" fmla="*/ 457200 w 6858000"/>
                <a:gd name="connsiteY0" fmla="*/ 0 h 459904"/>
                <a:gd name="connsiteX1" fmla="*/ 6858000 w 6858000"/>
                <a:gd name="connsiteY1" fmla="*/ 0 h 459904"/>
                <a:gd name="connsiteX2" fmla="*/ 6858000 w 6858000"/>
                <a:gd name="connsiteY2" fmla="*/ 459904 h 459904"/>
                <a:gd name="connsiteX3" fmla="*/ 0 w 6858000"/>
                <a:gd name="connsiteY3" fmla="*/ 459904 h 459904"/>
                <a:gd name="connsiteX4" fmla="*/ 457200 w 6858000"/>
                <a:gd name="connsiteY4" fmla="*/ 0 h 4599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58000" h="459904">
                  <a:moveTo>
                    <a:pt x="457200" y="0"/>
                  </a:moveTo>
                  <a:lnTo>
                    <a:pt x="6858000" y="0"/>
                  </a:lnTo>
                  <a:lnTo>
                    <a:pt x="6858000" y="459904"/>
                  </a:lnTo>
                  <a:lnTo>
                    <a:pt x="0" y="459904"/>
                  </a:lnTo>
                  <a:cubicBezTo>
                    <a:pt x="308429" y="328374"/>
                    <a:pt x="290286" y="109758"/>
                    <a:pt x="457200" y="0"/>
                  </a:cubicBezTo>
                  <a:close/>
                </a:path>
              </a:pathLst>
            </a:custGeom>
            <a:solidFill>
              <a:srgbClr val="C6B47C"/>
            </a:solidFill>
            <a:ln>
              <a:noFill/>
            </a:ln>
            <a:effectLst/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rtl="1"/>
              <a:r>
                <a:rPr lang="ar-BH" sz="24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endPara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3" name="Rectangle 12"/>
            <p:cNvSpPr/>
            <p:nvPr userDrawn="1"/>
          </p:nvSpPr>
          <p:spPr>
            <a:xfrm>
              <a:off x="0" y="62080"/>
              <a:ext cx="457200" cy="460800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BH" dirty="0"/>
            </a:p>
          </p:txBody>
        </p:sp>
        <p:sp>
          <p:nvSpPr>
            <p:cNvPr id="14" name="Freeform 13"/>
            <p:cNvSpPr/>
            <p:nvPr userDrawn="1"/>
          </p:nvSpPr>
          <p:spPr>
            <a:xfrm flipH="1">
              <a:off x="457200" y="82547"/>
              <a:ext cx="6705600" cy="105304"/>
            </a:xfrm>
            <a:custGeom>
              <a:avLst/>
              <a:gdLst>
                <a:gd name="connsiteX0" fmla="*/ 0 w 6705600"/>
                <a:gd name="connsiteY0" fmla="*/ 0 h 459904"/>
                <a:gd name="connsiteX1" fmla="*/ 6705600 w 6705600"/>
                <a:gd name="connsiteY1" fmla="*/ 0 h 459904"/>
                <a:gd name="connsiteX2" fmla="*/ 6705600 w 6705600"/>
                <a:gd name="connsiteY2" fmla="*/ 459904 h 459904"/>
                <a:gd name="connsiteX3" fmla="*/ 0 w 6705600"/>
                <a:gd name="connsiteY3" fmla="*/ 459904 h 459904"/>
                <a:gd name="connsiteX4" fmla="*/ 0 w 6705600"/>
                <a:gd name="connsiteY4" fmla="*/ 0 h 459904"/>
                <a:gd name="connsiteX0" fmla="*/ 304800 w 6705600"/>
                <a:gd name="connsiteY0" fmla="*/ 0 h 459904"/>
                <a:gd name="connsiteX1" fmla="*/ 6705600 w 6705600"/>
                <a:gd name="connsiteY1" fmla="*/ 0 h 459904"/>
                <a:gd name="connsiteX2" fmla="*/ 6705600 w 6705600"/>
                <a:gd name="connsiteY2" fmla="*/ 459904 h 459904"/>
                <a:gd name="connsiteX3" fmla="*/ 0 w 6705600"/>
                <a:gd name="connsiteY3" fmla="*/ 459904 h 459904"/>
                <a:gd name="connsiteX4" fmla="*/ 304800 w 6705600"/>
                <a:gd name="connsiteY4" fmla="*/ 0 h 459904"/>
                <a:gd name="connsiteX0" fmla="*/ 304800 w 6705600"/>
                <a:gd name="connsiteY0" fmla="*/ 0 h 459904"/>
                <a:gd name="connsiteX1" fmla="*/ 6705600 w 6705600"/>
                <a:gd name="connsiteY1" fmla="*/ 0 h 459904"/>
                <a:gd name="connsiteX2" fmla="*/ 6705600 w 6705600"/>
                <a:gd name="connsiteY2" fmla="*/ 459904 h 459904"/>
                <a:gd name="connsiteX3" fmla="*/ 0 w 6705600"/>
                <a:gd name="connsiteY3" fmla="*/ 459904 h 459904"/>
                <a:gd name="connsiteX4" fmla="*/ 304800 w 6705600"/>
                <a:gd name="connsiteY4" fmla="*/ 0 h 459904"/>
                <a:gd name="connsiteX0" fmla="*/ 457200 w 6858000"/>
                <a:gd name="connsiteY0" fmla="*/ 0 h 459904"/>
                <a:gd name="connsiteX1" fmla="*/ 6858000 w 6858000"/>
                <a:gd name="connsiteY1" fmla="*/ 0 h 459904"/>
                <a:gd name="connsiteX2" fmla="*/ 6858000 w 6858000"/>
                <a:gd name="connsiteY2" fmla="*/ 459904 h 459904"/>
                <a:gd name="connsiteX3" fmla="*/ 0 w 6858000"/>
                <a:gd name="connsiteY3" fmla="*/ 459904 h 459904"/>
                <a:gd name="connsiteX4" fmla="*/ 457200 w 6858000"/>
                <a:gd name="connsiteY4" fmla="*/ 0 h 459904"/>
                <a:gd name="connsiteX0" fmla="*/ 457200 w 6858000"/>
                <a:gd name="connsiteY0" fmla="*/ 0 h 459904"/>
                <a:gd name="connsiteX1" fmla="*/ 6858000 w 6858000"/>
                <a:gd name="connsiteY1" fmla="*/ 0 h 459904"/>
                <a:gd name="connsiteX2" fmla="*/ 6858000 w 6858000"/>
                <a:gd name="connsiteY2" fmla="*/ 459904 h 459904"/>
                <a:gd name="connsiteX3" fmla="*/ 0 w 6858000"/>
                <a:gd name="connsiteY3" fmla="*/ 459904 h 459904"/>
                <a:gd name="connsiteX4" fmla="*/ 457200 w 6858000"/>
                <a:gd name="connsiteY4" fmla="*/ 0 h 4599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58000" h="459904">
                  <a:moveTo>
                    <a:pt x="457200" y="0"/>
                  </a:moveTo>
                  <a:lnTo>
                    <a:pt x="6858000" y="0"/>
                  </a:lnTo>
                  <a:lnTo>
                    <a:pt x="6858000" y="459904"/>
                  </a:lnTo>
                  <a:lnTo>
                    <a:pt x="0" y="459904"/>
                  </a:lnTo>
                  <a:cubicBezTo>
                    <a:pt x="308429" y="328374"/>
                    <a:pt x="290286" y="109758"/>
                    <a:pt x="457200" y="0"/>
                  </a:cubicBezTo>
                  <a:close/>
                </a:path>
              </a:pathLst>
            </a:custGeom>
            <a:gradFill>
              <a:gsLst>
                <a:gs pos="0">
                  <a:schemeClr val="bg1"/>
                </a:gs>
                <a:gs pos="100000">
                  <a:schemeClr val="bg1">
                    <a:alpha val="0"/>
                  </a:schemeClr>
                </a:gs>
              </a:gsLst>
              <a:lin ang="5400000" scaled="1"/>
            </a:gradFill>
            <a:ln>
              <a:noFill/>
            </a:ln>
            <a:effectLst/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rtl="1"/>
              <a:endPara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5" name="Rectangle 14"/>
            <p:cNvSpPr/>
            <p:nvPr userDrawn="1"/>
          </p:nvSpPr>
          <p:spPr>
            <a:xfrm>
              <a:off x="0" y="79014"/>
              <a:ext cx="457200" cy="117304"/>
            </a:xfrm>
            <a:prstGeom prst="rect">
              <a:avLst/>
            </a:prstGeom>
            <a:gradFill>
              <a:gsLst>
                <a:gs pos="0">
                  <a:schemeClr val="bg1"/>
                </a:gs>
                <a:gs pos="100000">
                  <a:schemeClr val="bg1">
                    <a:alpha val="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BH" dirty="0"/>
            </a:p>
          </p:txBody>
        </p:sp>
      </p:grp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3898" y="0"/>
            <a:ext cx="2118364" cy="565466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0" y="3048000"/>
            <a:ext cx="9151388" cy="1323305"/>
            <a:chOff x="0" y="2362200"/>
            <a:chExt cx="1219200" cy="1450504"/>
          </a:xfrm>
        </p:grpSpPr>
        <p:sp>
          <p:nvSpPr>
            <p:cNvPr id="7" name="Rectangle 6"/>
            <p:cNvSpPr/>
            <p:nvPr/>
          </p:nvSpPr>
          <p:spPr>
            <a:xfrm>
              <a:off x="0" y="2362200"/>
              <a:ext cx="1219200" cy="1450504"/>
            </a:xfrm>
            <a:prstGeom prst="rect">
              <a:avLst/>
            </a:prstGeom>
            <a:solidFill>
              <a:srgbClr val="AC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BH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5126" y="2397068"/>
              <a:ext cx="1209541" cy="381000"/>
            </a:xfrm>
            <a:prstGeom prst="rect">
              <a:avLst/>
            </a:prstGeom>
            <a:gradFill>
              <a:gsLst>
                <a:gs pos="0">
                  <a:schemeClr val="bg1">
                    <a:alpha val="81000"/>
                  </a:schemeClr>
                </a:gs>
                <a:gs pos="100000">
                  <a:schemeClr val="bg1">
                    <a:alpha val="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6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+mj-cs"/>
              </a:endParaRPr>
            </a:p>
          </p:txBody>
        </p:sp>
      </p:grpSp>
      <p:sp>
        <p:nvSpPr>
          <p:cNvPr id="9" name="Rectangle 8"/>
          <p:cNvSpPr/>
          <p:nvPr/>
        </p:nvSpPr>
        <p:spPr>
          <a:xfrm>
            <a:off x="0" y="4370772"/>
            <a:ext cx="9151398" cy="98180"/>
          </a:xfrm>
          <a:prstGeom prst="rect">
            <a:avLst/>
          </a:prstGeom>
          <a:solidFill>
            <a:srgbClr val="DFD6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BH" dirty="0"/>
          </a:p>
        </p:txBody>
      </p:sp>
      <p:sp>
        <p:nvSpPr>
          <p:cNvPr id="13" name="TextBox 12"/>
          <p:cNvSpPr txBox="1"/>
          <p:nvPr/>
        </p:nvSpPr>
        <p:spPr>
          <a:xfrm>
            <a:off x="26628" y="3028251"/>
            <a:ext cx="907889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0365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2800" b="1" i="0" u="none" strike="noStrike" kern="1200" cap="none" spc="56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Sakkal Majalla" panose="02000000000000000000" pitchFamily="2" charset="-78"/>
                <a:ea typeface="DIN Next LT Arabic" charset="0"/>
                <a:cs typeface="Sakkal Majalla" panose="02000000000000000000" pitchFamily="2" charset="-78"/>
              </a:rPr>
              <a:t>المؤشرات السياحية الرئيسة</a:t>
            </a:r>
          </a:p>
          <a:p>
            <a:pPr marL="20365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2800" b="1" i="0" u="none" strike="noStrike" kern="1200" cap="none" spc="56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Sakkal Majalla" panose="02000000000000000000" pitchFamily="2" charset="-78"/>
                <a:ea typeface="DIN Next LT Arabic" charset="0"/>
                <a:cs typeface="Sakkal Majalla" panose="02000000000000000000" pitchFamily="2" charset="-78"/>
              </a:rPr>
              <a:t> </a:t>
            </a:r>
            <a:r>
              <a:rPr kumimoji="0" lang="en-US" sz="2800" b="1" i="0" u="none" strike="noStrike" kern="1200" cap="none" spc="56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Sakkal Majalla" panose="02000000000000000000" pitchFamily="2" charset="-78"/>
                <a:ea typeface="DIN Next LT Arabic" charset="0"/>
                <a:cs typeface="Sakkal Majalla" panose="02000000000000000000" pitchFamily="2" charset="-78"/>
              </a:rPr>
              <a:t>Key Tourism Indicators</a:t>
            </a:r>
            <a:endParaRPr kumimoji="0" lang="ar-SA" sz="2800" b="1" i="0" u="none" strike="noStrike" kern="1200" cap="none" spc="56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Sakkal Majalla" panose="02000000000000000000" pitchFamily="2" charset="-78"/>
              <a:ea typeface="DIN Next LT Arabic" charset="0"/>
              <a:cs typeface="Sakkal Majalla" panose="02000000000000000000" pitchFamily="2" charset="-78"/>
            </a:endParaRPr>
          </a:p>
          <a:p>
            <a:pPr marL="20365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b="1" spc="56" dirty="0">
                <a:solidFill>
                  <a:schemeClr val="bg1"/>
                </a:solidFill>
                <a:latin typeface="Sakkal Majalla" panose="02000000000000000000" pitchFamily="2" charset="-78"/>
                <a:ea typeface="DIN Next LT Arabic" charset="0"/>
                <a:cs typeface="Sakkal Majalla" panose="02000000000000000000" pitchFamily="2" charset="-78"/>
              </a:rPr>
              <a:t>2021</a:t>
            </a:r>
            <a:endParaRPr kumimoji="0" lang="ar-SA" sz="2800" b="1" i="0" u="none" strike="noStrike" kern="1200" cap="none" spc="56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Sakkal Majalla" panose="02000000000000000000" pitchFamily="2" charset="-78"/>
              <a:ea typeface="DIN Next LT Arabic" charset="0"/>
              <a:cs typeface="Sakkal Majalla" panose="02000000000000000000" pitchFamily="2" charset="-78"/>
            </a:endParaRPr>
          </a:p>
        </p:txBody>
      </p:sp>
      <p:pic>
        <p:nvPicPr>
          <p:cNvPr id="3" name="Picture 2" descr="A picture containing text&#10;&#10;Description automatically generated">
            <a:extLst>
              <a:ext uri="{FF2B5EF4-FFF2-40B4-BE49-F238E27FC236}">
                <a16:creationId xmlns:a16="http://schemas.microsoft.com/office/drawing/2014/main" id="{AA73F341-838C-4ABC-852F-5407E64C9EB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117416"/>
            <a:ext cx="6400800" cy="32019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39238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62199" y="131956"/>
            <a:ext cx="63295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0365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1200" b="1" spc="56" dirty="0">
                <a:solidFill>
                  <a:schemeClr val="bg1"/>
                </a:solidFill>
                <a:latin typeface="Sakkal Majalla" panose="02000000000000000000" pitchFamily="2" charset="-78"/>
                <a:ea typeface="DIN Next LT Arabic" charset="0"/>
                <a:cs typeface="Sakkal Majalla" panose="02000000000000000000" pitchFamily="2" charset="-78"/>
              </a:rPr>
              <a:t>مؤشرات تعافي</a:t>
            </a:r>
            <a:r>
              <a:rPr kumimoji="0" lang="ar-SA" sz="1200" b="1" i="0" u="none" strike="noStrike" kern="1200" cap="none" spc="56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Sakkal Majalla" panose="02000000000000000000" pitchFamily="2" charset="-78"/>
                <a:ea typeface="DIN Next LT Arabic" charset="0"/>
                <a:cs typeface="Sakkal Majalla" panose="02000000000000000000" pitchFamily="2" charset="-78"/>
              </a:rPr>
              <a:t> قطاع السياحة</a:t>
            </a:r>
            <a:endParaRPr kumimoji="0" lang="en-US" sz="1200" b="1" i="0" u="none" strike="noStrike" kern="1200" cap="none" spc="56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Sakkal Majalla" panose="02000000000000000000" pitchFamily="2" charset="-78"/>
              <a:ea typeface="DIN Next LT Arabic" charset="0"/>
              <a:cs typeface="Sakkal Majalla" panose="02000000000000000000" pitchFamily="2" charset="-78"/>
            </a:endParaRPr>
          </a:p>
          <a:p>
            <a:pPr marL="20365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1200" b="1" i="0" u="none" strike="noStrike" kern="1200" cap="none" spc="56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Sakkal Majalla" panose="02000000000000000000" pitchFamily="2" charset="-78"/>
                <a:ea typeface="DIN Next LT Arabic" charset="0"/>
                <a:cs typeface="Sakkal Majalla" panose="02000000000000000000" pitchFamily="2" charset="-78"/>
              </a:rPr>
              <a:t> </a:t>
            </a:r>
            <a:r>
              <a:rPr kumimoji="0" lang="en-US" sz="1200" b="1" i="0" u="none" strike="noStrike" kern="1200" cap="none" spc="56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Sakkal Majalla" panose="02000000000000000000" pitchFamily="2" charset="-78"/>
                <a:ea typeface="DIN Next LT Arabic" charset="0"/>
                <a:cs typeface="Sakkal Majalla" panose="02000000000000000000" pitchFamily="2" charset="-78"/>
              </a:rPr>
              <a:t>Tourism Sector Recovery Indicators 2021</a:t>
            </a:r>
            <a:endParaRPr kumimoji="0" lang="ar-SA" sz="1200" b="1" i="0" u="none" strike="noStrike" kern="1200" cap="none" spc="56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Sakkal Majalla" panose="02000000000000000000" pitchFamily="2" charset="-78"/>
              <a:ea typeface="DIN Next LT Arabic" charset="0"/>
              <a:cs typeface="Sakkal Majalla" panose="02000000000000000000" pitchFamily="2" charset="-78"/>
            </a:endParaRPr>
          </a:p>
          <a:p>
            <a:pPr algn="r" rtl="1"/>
            <a:endParaRPr lang="en-US" sz="1200" dirty="0">
              <a:solidFill>
                <a:schemeClr val="bg1"/>
              </a:solidFill>
              <a:cs typeface="+mj-cs"/>
            </a:endParaRPr>
          </a:p>
        </p:txBody>
      </p:sp>
      <p:graphicFrame>
        <p:nvGraphicFramePr>
          <p:cNvPr id="10" name="Diagram 9">
            <a:extLst>
              <a:ext uri="{FF2B5EF4-FFF2-40B4-BE49-F238E27FC236}">
                <a16:creationId xmlns:a16="http://schemas.microsoft.com/office/drawing/2014/main" id="{EC5C9DB2-747B-4A98-B0CF-B9C005BD874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34334488"/>
              </p:ext>
            </p:extLst>
          </p:nvPr>
        </p:nvGraphicFramePr>
        <p:xfrm>
          <a:off x="470025" y="914400"/>
          <a:ext cx="8203949" cy="39878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3559316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62199" y="131956"/>
            <a:ext cx="63295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0365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1200" b="1" i="0" u="none" strike="noStrike" kern="1200" cap="none" spc="56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Sakkal Majalla" panose="02000000000000000000" pitchFamily="2" charset="-78"/>
                <a:ea typeface="DIN Next LT Arabic" charset="0"/>
                <a:cs typeface="Sakkal Majalla" panose="02000000000000000000" pitchFamily="2" charset="-78"/>
              </a:rPr>
              <a:t>المؤشرات السياحية الرئيسة </a:t>
            </a:r>
            <a:r>
              <a:rPr kumimoji="0" lang="en-US" sz="1200" b="1" i="0" u="none" strike="noStrike" kern="1200" cap="none" spc="56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Sakkal Majalla" panose="02000000000000000000" pitchFamily="2" charset="-78"/>
                <a:ea typeface="DIN Next LT Arabic" charset="0"/>
                <a:cs typeface="Sakkal Majalla" panose="02000000000000000000" pitchFamily="2" charset="-78"/>
              </a:rPr>
              <a:t>Key Tourism Indicators</a:t>
            </a:r>
            <a:endParaRPr kumimoji="0" lang="ar-SA" sz="1200" b="1" i="0" u="none" strike="noStrike" kern="1200" cap="none" spc="56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Sakkal Majalla" panose="02000000000000000000" pitchFamily="2" charset="-78"/>
              <a:ea typeface="DIN Next LT Arabic" charset="0"/>
              <a:cs typeface="Sakkal Majalla" panose="02000000000000000000" pitchFamily="2" charset="-78"/>
            </a:endParaRPr>
          </a:p>
          <a:p>
            <a:pPr marL="20365" lvl="0" algn="ctr" rtl="1">
              <a:defRPr/>
            </a:pPr>
            <a:r>
              <a:rPr lang="en-US" sz="1200" b="1" spc="56" dirty="0">
                <a:solidFill>
                  <a:schemeClr val="bg1"/>
                </a:solidFill>
                <a:latin typeface="Sakkal Majalla" panose="02000000000000000000" pitchFamily="2" charset="-78"/>
                <a:ea typeface="DIN Next LT Arabic" charset="0"/>
                <a:cs typeface="Sakkal Majalla" panose="02000000000000000000" pitchFamily="2" charset="-78"/>
              </a:rPr>
              <a:t>2021</a:t>
            </a:r>
            <a:endParaRPr lang="ar-SA" sz="1200" b="1" spc="56" dirty="0">
              <a:solidFill>
                <a:schemeClr val="bg1"/>
              </a:solidFill>
              <a:latin typeface="Sakkal Majalla" panose="02000000000000000000" pitchFamily="2" charset="-78"/>
              <a:ea typeface="DIN Next LT Arabic" charset="0"/>
              <a:cs typeface="Sakkal Majalla" panose="02000000000000000000" pitchFamily="2" charset="-78"/>
            </a:endParaRP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3C8AFBD2-B6B8-46E4-8096-0FA2B6C1F8A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2207726"/>
              </p:ext>
            </p:extLst>
          </p:nvPr>
        </p:nvGraphicFramePr>
        <p:xfrm>
          <a:off x="457200" y="721404"/>
          <a:ext cx="8549212" cy="5258794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582326">
                  <a:extLst>
                    <a:ext uri="{9D8B030D-6E8A-4147-A177-3AD203B41FA5}">
                      <a16:colId xmlns:a16="http://schemas.microsoft.com/office/drawing/2014/main" val="1594852569"/>
                    </a:ext>
                  </a:extLst>
                </a:gridCol>
                <a:gridCol w="983574">
                  <a:extLst>
                    <a:ext uri="{9D8B030D-6E8A-4147-A177-3AD203B41FA5}">
                      <a16:colId xmlns:a16="http://schemas.microsoft.com/office/drawing/2014/main" val="1049491515"/>
                    </a:ext>
                  </a:extLst>
                </a:gridCol>
                <a:gridCol w="929069">
                  <a:extLst>
                    <a:ext uri="{9D8B030D-6E8A-4147-A177-3AD203B41FA5}">
                      <a16:colId xmlns:a16="http://schemas.microsoft.com/office/drawing/2014/main" val="1859116696"/>
                    </a:ext>
                  </a:extLst>
                </a:gridCol>
                <a:gridCol w="786911">
                  <a:extLst>
                    <a:ext uri="{9D8B030D-6E8A-4147-A177-3AD203B41FA5}">
                      <a16:colId xmlns:a16="http://schemas.microsoft.com/office/drawing/2014/main" val="3296506761"/>
                    </a:ext>
                  </a:extLst>
                </a:gridCol>
                <a:gridCol w="786911">
                  <a:extLst>
                    <a:ext uri="{9D8B030D-6E8A-4147-A177-3AD203B41FA5}">
                      <a16:colId xmlns:a16="http://schemas.microsoft.com/office/drawing/2014/main" val="1953926757"/>
                    </a:ext>
                  </a:extLst>
                </a:gridCol>
                <a:gridCol w="2480421">
                  <a:extLst>
                    <a:ext uri="{9D8B030D-6E8A-4147-A177-3AD203B41FA5}">
                      <a16:colId xmlns:a16="http://schemas.microsoft.com/office/drawing/2014/main" val="433340966"/>
                    </a:ext>
                  </a:extLst>
                </a:gridCol>
              </a:tblGrid>
              <a:tr h="636454">
                <a:tc>
                  <a:txBody>
                    <a:bodyPr/>
                    <a:lstStyle/>
                    <a:p>
                      <a:pPr algn="ctr" rtl="0"/>
                      <a:r>
                        <a:rPr lang="en-US" sz="18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Indicator</a:t>
                      </a:r>
                    </a:p>
                  </a:txBody>
                  <a:tcPr anchor="ctr">
                    <a:solidFill>
                      <a:srgbClr val="BC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0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2019</a:t>
                      </a:r>
                      <a:endParaRPr lang="en-US" sz="20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solidFill>
                      <a:srgbClr val="BC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8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2020</a:t>
                      </a:r>
                      <a:endParaRPr lang="ar-SA" sz="18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solidFill>
                      <a:srgbClr val="BC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8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2021</a:t>
                      </a:r>
                      <a:endParaRPr lang="ar-SA" sz="18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solidFill>
                      <a:srgbClr val="BC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8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التغير  النسبي</a:t>
                      </a:r>
                    </a:p>
                    <a:p>
                      <a:pPr algn="ctr" rtl="1"/>
                      <a:r>
                        <a:rPr lang="en-US" sz="18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% Change</a:t>
                      </a:r>
                      <a:endParaRPr lang="ar-SA" sz="18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solidFill>
                      <a:srgbClr val="BC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ar-SA" sz="18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المؤشر</a:t>
                      </a:r>
                      <a:endParaRPr lang="en-US" sz="18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solidFill>
                      <a:srgbClr val="BC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3273398"/>
                  </a:ext>
                </a:extLst>
              </a:tr>
              <a:tr h="759064">
                <a:tc>
                  <a:txBody>
                    <a:bodyPr/>
                    <a:lstStyle/>
                    <a:p>
                      <a:pPr marL="0" marR="0" algn="ctr" defTabSz="609585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dirty="0">
                          <a:solidFill>
                            <a:schemeClr val="dk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International Arrivals </a:t>
                      </a:r>
                      <a:endParaRPr lang="ar-SA" sz="1600" b="1" kern="1200" dirty="0">
                        <a:solidFill>
                          <a:schemeClr val="dk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marR="0" algn="ctr" defTabSz="609585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kern="1200" dirty="0">
                          <a:solidFill>
                            <a:schemeClr val="dk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(million)</a:t>
                      </a:r>
                      <a:endParaRPr lang="ar-SA" sz="1600" b="0" kern="1200" dirty="0">
                        <a:solidFill>
                          <a:schemeClr val="dk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marR="0" lvl="0" indent="0" algn="ctr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kern="120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(excl. Bahrainis)</a:t>
                      </a:r>
                    </a:p>
                  </a:txBody>
                  <a:tcPr marL="68580" marR="68580" marT="0" marB="0" anchor="ctr">
                    <a:solidFill>
                      <a:srgbClr val="B39C5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8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12.5 </a:t>
                      </a:r>
                    </a:p>
                  </a:txBody>
                  <a:tcPr anchor="ctr">
                    <a:solidFill>
                      <a:srgbClr val="B39C5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09585" rtl="1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>
                          <a:solidFill>
                            <a:schemeClr val="dk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 2.3 </a:t>
                      </a:r>
                    </a:p>
                  </a:txBody>
                  <a:tcPr marL="7620" marR="7620" marT="7620" marB="0" anchor="ctr">
                    <a:solidFill>
                      <a:srgbClr val="B39C5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09585" rtl="1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>
                          <a:solidFill>
                            <a:schemeClr val="dk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 4.2 </a:t>
                      </a:r>
                    </a:p>
                  </a:txBody>
                  <a:tcPr marL="7620" marR="7620" marT="7620" marB="0" anchor="ctr">
                    <a:solidFill>
                      <a:srgbClr val="B39C5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09585" rtl="1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>
                          <a:solidFill>
                            <a:srgbClr val="00B050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83%</a:t>
                      </a:r>
                    </a:p>
                  </a:txBody>
                  <a:tcPr marL="4233" marR="4233" marT="4233" marB="0" anchor="ctr">
                    <a:solidFill>
                      <a:srgbClr val="B39C5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09585" rtl="1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600" b="1" kern="1200" dirty="0">
                          <a:solidFill>
                            <a:schemeClr val="dk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عدد المسافرين القادمين </a:t>
                      </a:r>
                    </a:p>
                    <a:p>
                      <a:pPr marL="0" marR="0" lvl="0" indent="0" algn="ctr" defTabSz="609585" rtl="1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600" b="0" kern="1200" dirty="0">
                          <a:solidFill>
                            <a:schemeClr val="dk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(مليون)</a:t>
                      </a:r>
                    </a:p>
                    <a:p>
                      <a:pPr marL="0" marR="0" lvl="0" indent="0" algn="ctr" defTabSz="609585" rtl="1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200" b="0" kern="120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(باستثناء البحرينيين)</a:t>
                      </a:r>
                      <a:endParaRPr lang="en-US" sz="1200" b="0" kern="1200" dirty="0">
                        <a:solidFill>
                          <a:srgbClr val="FF0000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marL="7620" marR="7620" marT="7620" marB="0" anchor="ctr">
                    <a:solidFill>
                      <a:srgbClr val="B39C5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3847623"/>
                  </a:ext>
                </a:extLst>
              </a:tr>
              <a:tr h="751548">
                <a:tc>
                  <a:txBody>
                    <a:bodyPr/>
                    <a:lstStyle/>
                    <a:p>
                      <a:pPr marL="0" marR="0" algn="ctr" defTabSz="609585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dirty="0">
                          <a:solidFill>
                            <a:schemeClr val="dk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Inbound Tourism Flows</a:t>
                      </a:r>
                      <a:endParaRPr lang="ar-SA" sz="1600" b="1" kern="1200" dirty="0">
                        <a:solidFill>
                          <a:schemeClr val="dk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marR="0" algn="ctr" defTabSz="609585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kern="1200" dirty="0">
                          <a:solidFill>
                            <a:schemeClr val="dk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(million)</a:t>
                      </a:r>
                    </a:p>
                    <a:p>
                      <a:pPr marL="0" marR="0" lvl="0" indent="0" algn="ctr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kern="120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(excl. residents in Bahrain &amp; arrivals for non-tourism purposes)</a:t>
                      </a:r>
                      <a:endParaRPr lang="ar-SA" sz="1200" b="0" kern="1200" dirty="0">
                        <a:solidFill>
                          <a:srgbClr val="FF0000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8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11.1 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09585" rtl="1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>
                          <a:solidFill>
                            <a:schemeClr val="dk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 1.9 </a:t>
                      </a: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09585" rtl="1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>
                          <a:solidFill>
                            <a:schemeClr val="dk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 3.6 </a:t>
                      </a: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09585" rtl="1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>
                          <a:solidFill>
                            <a:srgbClr val="00B050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89%</a:t>
                      </a:r>
                    </a:p>
                  </a:txBody>
                  <a:tcPr marL="4233" marR="4233" marT="4233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609585" rtl="1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 b="1" kern="1200" dirty="0">
                          <a:solidFill>
                            <a:schemeClr val="dk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عدد الزوار الوافدين لأغراض سياحية</a:t>
                      </a:r>
                    </a:p>
                    <a:p>
                      <a:pPr marL="0" marR="0" algn="ctr" defTabSz="609585" rtl="1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 b="0" kern="1200" dirty="0">
                          <a:solidFill>
                            <a:schemeClr val="dk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 (مليون)</a:t>
                      </a:r>
                      <a:endParaRPr lang="en-US" sz="1600" b="0" kern="1200" dirty="0">
                        <a:solidFill>
                          <a:schemeClr val="dk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marR="0" algn="ctr" defTabSz="609585" rtl="1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 b="0" kern="120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(باستثناء المقيمين في البحرين &amp; القادمين لأغراض غير سياحية)</a:t>
                      </a: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34291"/>
                  </a:ext>
                </a:extLst>
              </a:tr>
              <a:tr h="575350">
                <a:tc>
                  <a:txBody>
                    <a:bodyPr/>
                    <a:lstStyle/>
                    <a:p>
                      <a:pPr marL="0" marR="0" algn="ctr" defTabSz="609585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dirty="0">
                          <a:solidFill>
                            <a:schemeClr val="dk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Total Overnights</a:t>
                      </a:r>
                      <a:endParaRPr lang="ar-SA" sz="1600" b="1" kern="1200" dirty="0">
                        <a:solidFill>
                          <a:schemeClr val="dk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marR="0" algn="ctr" defTabSz="609585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kern="1200" dirty="0">
                          <a:solidFill>
                            <a:schemeClr val="dk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(million)</a:t>
                      </a:r>
                    </a:p>
                  </a:txBody>
                  <a:tcPr marL="68580" marR="68580" marT="0" marB="0" anchor="ctr">
                    <a:solidFill>
                      <a:srgbClr val="B39C5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8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13.2 </a:t>
                      </a:r>
                    </a:p>
                  </a:txBody>
                  <a:tcPr anchor="ctr">
                    <a:solidFill>
                      <a:srgbClr val="B39C5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09585" rtl="1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>
                          <a:solidFill>
                            <a:schemeClr val="dk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2.9</a:t>
                      </a:r>
                    </a:p>
                  </a:txBody>
                  <a:tcPr marL="7620" marR="7620" marT="7620" marB="0" anchor="ctr">
                    <a:solidFill>
                      <a:srgbClr val="B39C5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09585" rtl="1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>
                          <a:solidFill>
                            <a:schemeClr val="dk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 8.1 </a:t>
                      </a:r>
                    </a:p>
                  </a:txBody>
                  <a:tcPr marL="7620" marR="7620" marT="7620" marB="0" anchor="ctr">
                    <a:solidFill>
                      <a:srgbClr val="B39C5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09585" rtl="1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>
                          <a:solidFill>
                            <a:srgbClr val="00B050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179%</a:t>
                      </a:r>
                    </a:p>
                  </a:txBody>
                  <a:tcPr marL="4233" marR="4233" marT="4233" marB="0" anchor="ctr">
                    <a:solidFill>
                      <a:srgbClr val="B39C5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609585" rtl="1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 b="1" kern="1200" dirty="0">
                          <a:solidFill>
                            <a:schemeClr val="dk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عدد الليالي السياحية </a:t>
                      </a:r>
                    </a:p>
                    <a:p>
                      <a:pPr marL="0" marR="0" algn="ctr" defTabSz="609585" rtl="1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 b="0" kern="1200" dirty="0">
                          <a:solidFill>
                            <a:schemeClr val="dk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(مليون)</a:t>
                      </a:r>
                      <a:endParaRPr lang="en-US" sz="1600" b="0" kern="1200" dirty="0">
                        <a:solidFill>
                          <a:schemeClr val="dk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 anchor="ctr">
                    <a:solidFill>
                      <a:srgbClr val="B39C5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4602426"/>
                  </a:ext>
                </a:extLst>
              </a:tr>
              <a:tr h="575350">
                <a:tc>
                  <a:txBody>
                    <a:bodyPr/>
                    <a:lstStyle/>
                    <a:p>
                      <a:pPr marL="0" marR="0" algn="ctr" defTabSz="609585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dirty="0">
                          <a:solidFill>
                            <a:schemeClr val="dk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Average Length of Stay</a:t>
                      </a:r>
                      <a:endParaRPr lang="ar-SA" sz="1600" b="1" kern="1200" dirty="0">
                        <a:solidFill>
                          <a:schemeClr val="dk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marR="0" algn="ctr" defTabSz="609585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kern="1200" dirty="0">
                          <a:solidFill>
                            <a:schemeClr val="dk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(tourist/night)</a:t>
                      </a: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8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3.4 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09585" rtl="1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>
                          <a:solidFill>
                            <a:schemeClr val="dk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 3.6 </a:t>
                      </a: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09585" rtl="1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>
                          <a:solidFill>
                            <a:schemeClr val="dk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 3.7 </a:t>
                      </a: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09585" rtl="1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>
                          <a:solidFill>
                            <a:srgbClr val="00B050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3%</a:t>
                      </a:r>
                    </a:p>
                  </a:txBody>
                  <a:tcPr marL="4233" marR="4233" marT="4233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متوسط مدة الإقامة للسائح</a:t>
                      </a:r>
                    </a:p>
                    <a:p>
                      <a:pPr algn="ctr" rtl="1"/>
                      <a:r>
                        <a:rPr lang="ar-SA" sz="1600" b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(ليلة/ سائح)</a:t>
                      </a:r>
                      <a:endParaRPr lang="en-US" sz="1600" b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4974215"/>
                  </a:ext>
                </a:extLst>
              </a:tr>
              <a:tr h="575350">
                <a:tc>
                  <a:txBody>
                    <a:bodyPr/>
                    <a:lstStyle/>
                    <a:p>
                      <a:pPr marL="0" marR="0" algn="ctr" defTabSz="609585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dirty="0">
                          <a:solidFill>
                            <a:schemeClr val="dk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Average Daily Expenditure Per Visitor</a:t>
                      </a:r>
                    </a:p>
                    <a:p>
                      <a:pPr marL="0" marR="0" algn="ctr" defTabSz="609585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kern="1200" dirty="0">
                          <a:solidFill>
                            <a:schemeClr val="dk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(BD)</a:t>
                      </a:r>
                    </a:p>
                  </a:txBody>
                  <a:tcPr marL="68580" marR="68580" marT="0" marB="0" anchor="ctr">
                    <a:solidFill>
                      <a:srgbClr val="B39C5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8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71</a:t>
                      </a:r>
                    </a:p>
                  </a:txBody>
                  <a:tcPr anchor="ctr">
                    <a:solidFill>
                      <a:srgbClr val="B39C5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09585" rtl="1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>
                          <a:solidFill>
                            <a:schemeClr val="dk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 67.7 </a:t>
                      </a:r>
                    </a:p>
                  </a:txBody>
                  <a:tcPr marL="7620" marR="7620" marT="7620" marB="0" anchor="ctr">
                    <a:solidFill>
                      <a:srgbClr val="B39C5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09585" rtl="1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>
                          <a:solidFill>
                            <a:schemeClr val="dk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 75 </a:t>
                      </a:r>
                    </a:p>
                  </a:txBody>
                  <a:tcPr marL="7620" marR="7620" marT="7620" marB="0" anchor="ctr">
                    <a:solidFill>
                      <a:srgbClr val="B39C5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09585" rtl="1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>
                          <a:solidFill>
                            <a:srgbClr val="00B050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11%</a:t>
                      </a:r>
                    </a:p>
                  </a:txBody>
                  <a:tcPr marL="4233" marR="4233" marT="4233" marB="0" anchor="ctr">
                    <a:solidFill>
                      <a:srgbClr val="B39C5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متوسط الانفاق اليومي للزائر</a:t>
                      </a:r>
                    </a:p>
                    <a:p>
                      <a:pPr algn="ctr" rtl="1"/>
                      <a:r>
                        <a:rPr lang="ar-SA" sz="1600" b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(دينار بحريني)</a:t>
                      </a:r>
                      <a:endParaRPr lang="en-US" sz="1600" b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 anchor="ctr">
                    <a:solidFill>
                      <a:srgbClr val="B39C5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9559755"/>
                  </a:ext>
                </a:extLst>
              </a:tr>
              <a:tr h="575350">
                <a:tc>
                  <a:txBody>
                    <a:bodyPr/>
                    <a:lstStyle/>
                    <a:p>
                      <a:pPr marL="0" marR="0" algn="ctr" defTabSz="609585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dirty="0">
                          <a:solidFill>
                            <a:schemeClr val="dk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Total Inbound Tourism  Expenditure</a:t>
                      </a:r>
                    </a:p>
                    <a:p>
                      <a:pPr marL="0" marR="0" algn="ctr" defTabSz="609585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kern="1200" dirty="0">
                          <a:solidFill>
                            <a:schemeClr val="dk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(million BD)</a:t>
                      </a: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8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1,451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09585" rtl="1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>
                          <a:solidFill>
                            <a:schemeClr val="dk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 272 </a:t>
                      </a: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09585" rtl="1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>
                          <a:solidFill>
                            <a:schemeClr val="dk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 709</a:t>
                      </a:r>
                    </a:p>
                  </a:txBody>
                  <a:tcPr marL="7620" marR="7620" marT="762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09585" rtl="1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>
                          <a:solidFill>
                            <a:srgbClr val="00B050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161%</a:t>
                      </a:r>
                    </a:p>
                  </a:txBody>
                  <a:tcPr marL="4233" marR="4233" marT="4233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609585" rtl="1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 b="1" kern="1200" dirty="0">
                          <a:solidFill>
                            <a:schemeClr val="dk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إجمالي إيرادات السياحة الوافدة</a:t>
                      </a:r>
                    </a:p>
                    <a:p>
                      <a:pPr marL="0" marR="0" algn="ctr" defTabSz="609585" rtl="1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 b="0" kern="1200" dirty="0">
                          <a:solidFill>
                            <a:schemeClr val="dk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 (مليون  دينار)</a:t>
                      </a:r>
                      <a:endParaRPr lang="en-US" sz="1600" b="0" kern="1200" dirty="0">
                        <a:solidFill>
                          <a:schemeClr val="dk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145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89387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13">
            <a:extLst>
              <a:ext uri="{FF2B5EF4-FFF2-40B4-BE49-F238E27FC236}">
                <a16:creationId xmlns:a16="http://schemas.microsoft.com/office/drawing/2014/main" id="{B93D506F-D9E5-49E8-95BB-3141DAC1CE78}"/>
              </a:ext>
            </a:extLst>
          </p:cNvPr>
          <p:cNvSpPr/>
          <p:nvPr/>
        </p:nvSpPr>
        <p:spPr>
          <a:xfrm>
            <a:off x="1008908" y="3083301"/>
            <a:ext cx="1655445" cy="1820704"/>
          </a:xfrm>
          <a:custGeom>
            <a:avLst/>
            <a:gdLst/>
            <a:ahLst/>
            <a:cxnLst/>
            <a:rect l="l" t="t" r="r" b="b"/>
            <a:pathLst>
              <a:path w="2207260" h="2427604">
                <a:moveTo>
                  <a:pt x="1878863" y="0"/>
                </a:moveTo>
                <a:lnTo>
                  <a:pt x="0" y="0"/>
                </a:lnTo>
                <a:lnTo>
                  <a:pt x="0" y="2099551"/>
                </a:lnTo>
                <a:lnTo>
                  <a:pt x="5123" y="2289119"/>
                </a:lnTo>
                <a:lnTo>
                  <a:pt x="40987" y="2386464"/>
                </a:lnTo>
                <a:lnTo>
                  <a:pt x="138333" y="2422329"/>
                </a:lnTo>
                <a:lnTo>
                  <a:pt x="327901" y="2427452"/>
                </a:lnTo>
                <a:lnTo>
                  <a:pt x="2206764" y="2427452"/>
                </a:lnTo>
                <a:lnTo>
                  <a:pt x="2206764" y="327901"/>
                </a:lnTo>
                <a:lnTo>
                  <a:pt x="2201641" y="138333"/>
                </a:lnTo>
                <a:lnTo>
                  <a:pt x="2165777" y="40987"/>
                </a:lnTo>
                <a:lnTo>
                  <a:pt x="2068431" y="5123"/>
                </a:lnTo>
                <a:lnTo>
                  <a:pt x="1878863" y="0"/>
                </a:lnTo>
                <a:close/>
              </a:path>
            </a:pathLst>
          </a:custGeom>
          <a:solidFill>
            <a:srgbClr val="7ECFD8"/>
          </a:solidFill>
        </p:spPr>
        <p:txBody>
          <a:bodyPr wrap="square" lIns="0" tIns="0" rIns="0" bIns="0" rtlCol="0"/>
          <a:lstStyle/>
          <a:p>
            <a:endParaRPr sz="135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8" name="object 14">
            <a:extLst>
              <a:ext uri="{FF2B5EF4-FFF2-40B4-BE49-F238E27FC236}">
                <a16:creationId xmlns:a16="http://schemas.microsoft.com/office/drawing/2014/main" id="{1F55F485-FC01-4767-9B1A-C5266636A028}"/>
              </a:ext>
            </a:extLst>
          </p:cNvPr>
          <p:cNvSpPr/>
          <p:nvPr/>
        </p:nvSpPr>
        <p:spPr>
          <a:xfrm>
            <a:off x="1008908" y="3083301"/>
            <a:ext cx="1655445" cy="1820704"/>
          </a:xfrm>
          <a:custGeom>
            <a:avLst/>
            <a:gdLst/>
            <a:ahLst/>
            <a:cxnLst/>
            <a:rect l="l" t="t" r="r" b="b"/>
            <a:pathLst>
              <a:path w="2207260" h="2427604">
                <a:moveTo>
                  <a:pt x="0" y="0"/>
                </a:moveTo>
                <a:lnTo>
                  <a:pt x="0" y="2099551"/>
                </a:lnTo>
                <a:lnTo>
                  <a:pt x="5123" y="2289119"/>
                </a:lnTo>
                <a:lnTo>
                  <a:pt x="40987" y="2386464"/>
                </a:lnTo>
                <a:lnTo>
                  <a:pt x="138333" y="2422329"/>
                </a:lnTo>
                <a:lnTo>
                  <a:pt x="327901" y="2427452"/>
                </a:lnTo>
                <a:lnTo>
                  <a:pt x="2206764" y="2427452"/>
                </a:lnTo>
                <a:lnTo>
                  <a:pt x="2206764" y="327901"/>
                </a:lnTo>
                <a:lnTo>
                  <a:pt x="2201641" y="138333"/>
                </a:lnTo>
                <a:lnTo>
                  <a:pt x="2165777" y="40987"/>
                </a:lnTo>
                <a:lnTo>
                  <a:pt x="2068431" y="5123"/>
                </a:lnTo>
                <a:lnTo>
                  <a:pt x="1878863" y="0"/>
                </a:lnTo>
                <a:lnTo>
                  <a:pt x="0" y="0"/>
                </a:lnTo>
                <a:close/>
              </a:path>
            </a:pathLst>
          </a:custGeom>
          <a:ln w="80975">
            <a:solidFill>
              <a:srgbClr val="DCDDDE"/>
            </a:solidFill>
          </a:ln>
        </p:spPr>
        <p:txBody>
          <a:bodyPr wrap="square" lIns="0" tIns="0" rIns="0" bIns="0" rtlCol="0"/>
          <a:lstStyle/>
          <a:p>
            <a:endParaRPr sz="135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9" name="object 15">
            <a:extLst>
              <a:ext uri="{FF2B5EF4-FFF2-40B4-BE49-F238E27FC236}">
                <a16:creationId xmlns:a16="http://schemas.microsoft.com/office/drawing/2014/main" id="{59C70B03-34AC-418D-8AC5-AA558AC71799}"/>
              </a:ext>
            </a:extLst>
          </p:cNvPr>
          <p:cNvSpPr/>
          <p:nvPr/>
        </p:nvSpPr>
        <p:spPr>
          <a:xfrm>
            <a:off x="4706938" y="3083301"/>
            <a:ext cx="1655445" cy="1820704"/>
          </a:xfrm>
          <a:custGeom>
            <a:avLst/>
            <a:gdLst/>
            <a:ahLst/>
            <a:cxnLst/>
            <a:rect l="l" t="t" r="r" b="b"/>
            <a:pathLst>
              <a:path w="2207259" h="2427604">
                <a:moveTo>
                  <a:pt x="1846757" y="0"/>
                </a:moveTo>
                <a:lnTo>
                  <a:pt x="0" y="0"/>
                </a:lnTo>
                <a:lnTo>
                  <a:pt x="0" y="2067458"/>
                </a:lnTo>
                <a:lnTo>
                  <a:pt x="5624" y="2275580"/>
                </a:lnTo>
                <a:lnTo>
                  <a:pt x="44999" y="2382453"/>
                </a:lnTo>
                <a:lnTo>
                  <a:pt x="151872" y="2421827"/>
                </a:lnTo>
                <a:lnTo>
                  <a:pt x="359994" y="2427452"/>
                </a:lnTo>
                <a:lnTo>
                  <a:pt x="2206764" y="2427452"/>
                </a:lnTo>
                <a:lnTo>
                  <a:pt x="2206764" y="359994"/>
                </a:lnTo>
                <a:lnTo>
                  <a:pt x="2201139" y="151872"/>
                </a:lnTo>
                <a:lnTo>
                  <a:pt x="2161763" y="44999"/>
                </a:lnTo>
                <a:lnTo>
                  <a:pt x="2054886" y="5624"/>
                </a:lnTo>
                <a:lnTo>
                  <a:pt x="1846757" y="0"/>
                </a:lnTo>
                <a:close/>
              </a:path>
            </a:pathLst>
          </a:custGeom>
          <a:solidFill>
            <a:srgbClr val="B6B5CE"/>
          </a:solidFill>
        </p:spPr>
        <p:txBody>
          <a:bodyPr wrap="square" lIns="0" tIns="0" rIns="0" bIns="0" rtlCol="0"/>
          <a:lstStyle/>
          <a:p>
            <a:endParaRPr sz="135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0" name="object 16">
            <a:extLst>
              <a:ext uri="{FF2B5EF4-FFF2-40B4-BE49-F238E27FC236}">
                <a16:creationId xmlns:a16="http://schemas.microsoft.com/office/drawing/2014/main" id="{9E093E6F-1E80-4164-BA37-C3253E530694}"/>
              </a:ext>
            </a:extLst>
          </p:cNvPr>
          <p:cNvSpPr/>
          <p:nvPr/>
        </p:nvSpPr>
        <p:spPr>
          <a:xfrm>
            <a:off x="4706938" y="3083301"/>
            <a:ext cx="1655445" cy="1820704"/>
          </a:xfrm>
          <a:custGeom>
            <a:avLst/>
            <a:gdLst/>
            <a:ahLst/>
            <a:cxnLst/>
            <a:rect l="l" t="t" r="r" b="b"/>
            <a:pathLst>
              <a:path w="2207259" h="2427604">
                <a:moveTo>
                  <a:pt x="0" y="0"/>
                </a:moveTo>
                <a:lnTo>
                  <a:pt x="0" y="2067458"/>
                </a:lnTo>
                <a:lnTo>
                  <a:pt x="5624" y="2275580"/>
                </a:lnTo>
                <a:lnTo>
                  <a:pt x="44999" y="2382453"/>
                </a:lnTo>
                <a:lnTo>
                  <a:pt x="151872" y="2421827"/>
                </a:lnTo>
                <a:lnTo>
                  <a:pt x="359994" y="2427452"/>
                </a:lnTo>
                <a:lnTo>
                  <a:pt x="2206764" y="2427452"/>
                </a:lnTo>
                <a:lnTo>
                  <a:pt x="2206764" y="359994"/>
                </a:lnTo>
                <a:lnTo>
                  <a:pt x="2201139" y="151872"/>
                </a:lnTo>
                <a:lnTo>
                  <a:pt x="2161763" y="44999"/>
                </a:lnTo>
                <a:lnTo>
                  <a:pt x="2054886" y="5624"/>
                </a:lnTo>
                <a:lnTo>
                  <a:pt x="1846757" y="0"/>
                </a:lnTo>
                <a:lnTo>
                  <a:pt x="0" y="0"/>
                </a:lnTo>
                <a:close/>
              </a:path>
            </a:pathLst>
          </a:custGeom>
          <a:ln w="88900">
            <a:solidFill>
              <a:srgbClr val="DCDDDE"/>
            </a:solidFill>
          </a:ln>
        </p:spPr>
        <p:txBody>
          <a:bodyPr wrap="square" lIns="0" tIns="0" rIns="0" bIns="0" rtlCol="0"/>
          <a:lstStyle/>
          <a:p>
            <a:endParaRPr sz="135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1" name="object 17">
            <a:extLst>
              <a:ext uri="{FF2B5EF4-FFF2-40B4-BE49-F238E27FC236}">
                <a16:creationId xmlns:a16="http://schemas.microsoft.com/office/drawing/2014/main" id="{95332D5C-F346-46AF-8CA3-35586AD525AD}"/>
              </a:ext>
            </a:extLst>
          </p:cNvPr>
          <p:cNvSpPr/>
          <p:nvPr/>
        </p:nvSpPr>
        <p:spPr>
          <a:xfrm>
            <a:off x="2868089" y="3083301"/>
            <a:ext cx="1655445" cy="1820704"/>
          </a:xfrm>
          <a:custGeom>
            <a:avLst/>
            <a:gdLst/>
            <a:ahLst/>
            <a:cxnLst/>
            <a:rect l="l" t="t" r="r" b="b"/>
            <a:pathLst>
              <a:path w="2207260" h="2427604">
                <a:moveTo>
                  <a:pt x="1878863" y="0"/>
                </a:moveTo>
                <a:lnTo>
                  <a:pt x="0" y="0"/>
                </a:lnTo>
                <a:lnTo>
                  <a:pt x="0" y="2099551"/>
                </a:lnTo>
                <a:lnTo>
                  <a:pt x="5123" y="2289119"/>
                </a:lnTo>
                <a:lnTo>
                  <a:pt x="40987" y="2386464"/>
                </a:lnTo>
                <a:lnTo>
                  <a:pt x="138333" y="2422329"/>
                </a:lnTo>
                <a:lnTo>
                  <a:pt x="327901" y="2427452"/>
                </a:lnTo>
                <a:lnTo>
                  <a:pt x="2206764" y="2427452"/>
                </a:lnTo>
                <a:lnTo>
                  <a:pt x="2206764" y="327901"/>
                </a:lnTo>
                <a:lnTo>
                  <a:pt x="2201641" y="138333"/>
                </a:lnTo>
                <a:lnTo>
                  <a:pt x="2165777" y="40987"/>
                </a:lnTo>
                <a:lnTo>
                  <a:pt x="2068431" y="5123"/>
                </a:lnTo>
                <a:lnTo>
                  <a:pt x="1878863" y="0"/>
                </a:lnTo>
                <a:close/>
              </a:path>
            </a:pathLst>
          </a:custGeom>
          <a:solidFill>
            <a:srgbClr val="C0A9BA"/>
          </a:solidFill>
        </p:spPr>
        <p:txBody>
          <a:bodyPr wrap="square" lIns="0" tIns="0" rIns="0" bIns="0" rtlCol="0"/>
          <a:lstStyle/>
          <a:p>
            <a:endParaRPr sz="135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2" name="object 18">
            <a:extLst>
              <a:ext uri="{FF2B5EF4-FFF2-40B4-BE49-F238E27FC236}">
                <a16:creationId xmlns:a16="http://schemas.microsoft.com/office/drawing/2014/main" id="{87D79E6A-2628-4251-A5EB-0582FFA3A9C8}"/>
              </a:ext>
            </a:extLst>
          </p:cNvPr>
          <p:cNvSpPr/>
          <p:nvPr/>
        </p:nvSpPr>
        <p:spPr>
          <a:xfrm>
            <a:off x="2868089" y="3083301"/>
            <a:ext cx="1655445" cy="1820704"/>
          </a:xfrm>
          <a:custGeom>
            <a:avLst/>
            <a:gdLst/>
            <a:ahLst/>
            <a:cxnLst/>
            <a:rect l="l" t="t" r="r" b="b"/>
            <a:pathLst>
              <a:path w="2207260" h="2427604">
                <a:moveTo>
                  <a:pt x="0" y="0"/>
                </a:moveTo>
                <a:lnTo>
                  <a:pt x="0" y="2099551"/>
                </a:lnTo>
                <a:lnTo>
                  <a:pt x="5123" y="2289119"/>
                </a:lnTo>
                <a:lnTo>
                  <a:pt x="40987" y="2386464"/>
                </a:lnTo>
                <a:lnTo>
                  <a:pt x="138333" y="2422329"/>
                </a:lnTo>
                <a:lnTo>
                  <a:pt x="327901" y="2427452"/>
                </a:lnTo>
                <a:lnTo>
                  <a:pt x="2206764" y="2427452"/>
                </a:lnTo>
                <a:lnTo>
                  <a:pt x="2206764" y="327901"/>
                </a:lnTo>
                <a:lnTo>
                  <a:pt x="2201641" y="138333"/>
                </a:lnTo>
                <a:lnTo>
                  <a:pt x="2165777" y="40987"/>
                </a:lnTo>
                <a:lnTo>
                  <a:pt x="2068431" y="5123"/>
                </a:lnTo>
                <a:lnTo>
                  <a:pt x="1878863" y="0"/>
                </a:lnTo>
                <a:lnTo>
                  <a:pt x="0" y="0"/>
                </a:lnTo>
                <a:close/>
              </a:path>
            </a:pathLst>
          </a:custGeom>
          <a:ln w="80975">
            <a:solidFill>
              <a:srgbClr val="DCDDDE"/>
            </a:solidFill>
          </a:ln>
        </p:spPr>
        <p:txBody>
          <a:bodyPr wrap="square" lIns="0" tIns="0" rIns="0" bIns="0" rtlCol="0"/>
          <a:lstStyle/>
          <a:p>
            <a:endParaRPr sz="135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3" name="object 19">
            <a:extLst>
              <a:ext uri="{FF2B5EF4-FFF2-40B4-BE49-F238E27FC236}">
                <a16:creationId xmlns:a16="http://schemas.microsoft.com/office/drawing/2014/main" id="{12035094-71C6-4404-808A-3AFFFF4DB94F}"/>
              </a:ext>
            </a:extLst>
          </p:cNvPr>
          <p:cNvSpPr/>
          <p:nvPr/>
        </p:nvSpPr>
        <p:spPr>
          <a:xfrm>
            <a:off x="6566123" y="3083301"/>
            <a:ext cx="1655445" cy="1820704"/>
          </a:xfrm>
          <a:custGeom>
            <a:avLst/>
            <a:gdLst/>
            <a:ahLst/>
            <a:cxnLst/>
            <a:rect l="l" t="t" r="r" b="b"/>
            <a:pathLst>
              <a:path w="2207259" h="2427604">
                <a:moveTo>
                  <a:pt x="1878863" y="0"/>
                </a:moveTo>
                <a:lnTo>
                  <a:pt x="0" y="0"/>
                </a:lnTo>
                <a:lnTo>
                  <a:pt x="0" y="2099551"/>
                </a:lnTo>
                <a:lnTo>
                  <a:pt x="5123" y="2289119"/>
                </a:lnTo>
                <a:lnTo>
                  <a:pt x="40987" y="2386464"/>
                </a:lnTo>
                <a:lnTo>
                  <a:pt x="138333" y="2422329"/>
                </a:lnTo>
                <a:lnTo>
                  <a:pt x="327901" y="2427452"/>
                </a:lnTo>
                <a:lnTo>
                  <a:pt x="2206764" y="2427452"/>
                </a:lnTo>
                <a:lnTo>
                  <a:pt x="2206764" y="327901"/>
                </a:lnTo>
                <a:lnTo>
                  <a:pt x="2201641" y="138333"/>
                </a:lnTo>
                <a:lnTo>
                  <a:pt x="2165777" y="40987"/>
                </a:lnTo>
                <a:lnTo>
                  <a:pt x="2068431" y="5123"/>
                </a:lnTo>
                <a:lnTo>
                  <a:pt x="1878863" y="0"/>
                </a:lnTo>
                <a:close/>
              </a:path>
            </a:pathLst>
          </a:custGeom>
          <a:solidFill>
            <a:srgbClr val="EED9C6"/>
          </a:solidFill>
        </p:spPr>
        <p:txBody>
          <a:bodyPr wrap="square" lIns="0" tIns="0" rIns="0" bIns="0" rtlCol="0"/>
          <a:lstStyle/>
          <a:p>
            <a:endParaRPr sz="135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4" name="object 20">
            <a:extLst>
              <a:ext uri="{FF2B5EF4-FFF2-40B4-BE49-F238E27FC236}">
                <a16:creationId xmlns:a16="http://schemas.microsoft.com/office/drawing/2014/main" id="{8B046AE6-950D-4D05-92AC-B4E75B45D6D9}"/>
              </a:ext>
            </a:extLst>
          </p:cNvPr>
          <p:cNvSpPr/>
          <p:nvPr/>
        </p:nvSpPr>
        <p:spPr>
          <a:xfrm>
            <a:off x="6566123" y="3083301"/>
            <a:ext cx="1655445" cy="1820704"/>
          </a:xfrm>
          <a:custGeom>
            <a:avLst/>
            <a:gdLst/>
            <a:ahLst/>
            <a:cxnLst/>
            <a:rect l="l" t="t" r="r" b="b"/>
            <a:pathLst>
              <a:path w="2207259" h="2427604">
                <a:moveTo>
                  <a:pt x="0" y="0"/>
                </a:moveTo>
                <a:lnTo>
                  <a:pt x="0" y="2099551"/>
                </a:lnTo>
                <a:lnTo>
                  <a:pt x="5123" y="2289119"/>
                </a:lnTo>
                <a:lnTo>
                  <a:pt x="40987" y="2386464"/>
                </a:lnTo>
                <a:lnTo>
                  <a:pt x="138333" y="2422329"/>
                </a:lnTo>
                <a:lnTo>
                  <a:pt x="327901" y="2427452"/>
                </a:lnTo>
                <a:lnTo>
                  <a:pt x="2206764" y="2427452"/>
                </a:lnTo>
                <a:lnTo>
                  <a:pt x="2206764" y="327901"/>
                </a:lnTo>
                <a:lnTo>
                  <a:pt x="2201641" y="138333"/>
                </a:lnTo>
                <a:lnTo>
                  <a:pt x="2165777" y="40987"/>
                </a:lnTo>
                <a:lnTo>
                  <a:pt x="2068431" y="5123"/>
                </a:lnTo>
                <a:lnTo>
                  <a:pt x="1878863" y="0"/>
                </a:lnTo>
                <a:lnTo>
                  <a:pt x="0" y="0"/>
                </a:lnTo>
                <a:close/>
              </a:path>
            </a:pathLst>
          </a:custGeom>
          <a:ln w="80975">
            <a:solidFill>
              <a:srgbClr val="DCDDDE"/>
            </a:solidFill>
          </a:ln>
        </p:spPr>
        <p:txBody>
          <a:bodyPr wrap="square" lIns="0" tIns="0" rIns="0" bIns="0" rtlCol="0"/>
          <a:lstStyle/>
          <a:p>
            <a:endParaRPr sz="135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graphicFrame>
        <p:nvGraphicFramePr>
          <p:cNvPr id="15" name="object 21">
            <a:extLst>
              <a:ext uri="{FF2B5EF4-FFF2-40B4-BE49-F238E27FC236}">
                <a16:creationId xmlns:a16="http://schemas.microsoft.com/office/drawing/2014/main" id="{A8D35081-4088-476E-861F-B10FEC31876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2398577"/>
              </p:ext>
            </p:extLst>
          </p:nvPr>
        </p:nvGraphicFramePr>
        <p:xfrm>
          <a:off x="1192773" y="3430862"/>
          <a:ext cx="6985758" cy="147549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680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39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029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9183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6129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2830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53940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22409">
                <a:tc>
                  <a:txBody>
                    <a:bodyPr/>
                    <a:lstStyle/>
                    <a:p>
                      <a:pPr marL="0" marR="0" lvl="0" indent="0" algn="ctr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13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u="none" strike="noStrike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2020</a:t>
                      </a:r>
                      <a:endParaRPr sz="1400" b="1" u="none" strike="noStrike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16669" marB="0">
                    <a:solidFill>
                      <a:srgbClr val="00ADB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13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sz="1400" b="1" u="none" strike="noStrike" kern="120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13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u="none" strike="noStrike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2020</a:t>
                      </a:r>
                    </a:p>
                  </a:txBody>
                  <a:tcPr marL="0" marR="0" marT="16669" marB="0">
                    <a:solidFill>
                      <a:srgbClr val="81537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13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sz="1400" b="1" u="none" strike="noStrike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13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u="none" strike="noStrike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2020</a:t>
                      </a:r>
                    </a:p>
                  </a:txBody>
                  <a:tcPr marL="0" marR="0" marT="16669" marB="0">
                    <a:solidFill>
                      <a:srgbClr val="7E7EA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13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sz="1400" b="1" u="none" strike="noStrike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13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u="none" strike="noStrike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2020</a:t>
                      </a:r>
                    </a:p>
                  </a:txBody>
                  <a:tcPr marL="0" marR="0" marT="16669" marB="0">
                    <a:solidFill>
                      <a:srgbClr val="CFA17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8193">
                <a:tc>
                  <a:txBody>
                    <a:bodyPr/>
                    <a:lstStyle/>
                    <a:p>
                      <a:pPr marL="0" marR="0" lvl="0" indent="0" algn="ctr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13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1,558,668  </a:t>
                      </a:r>
                    </a:p>
                  </a:txBody>
                  <a:tcPr marL="0" marR="0" marT="16669" marB="0"/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13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sz="1400" b="1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13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298,998 </a:t>
                      </a:r>
                    </a:p>
                  </a:txBody>
                  <a:tcPr marL="0" marR="0" marT="16669" marB="0"/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13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sz="1400" b="1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13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51,338 </a:t>
                      </a:r>
                    </a:p>
                  </a:txBody>
                  <a:tcPr marL="0" marR="0" marT="16669" marB="0"/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13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sz="1400" b="1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13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1,909,004 </a:t>
                      </a:r>
                    </a:p>
                  </a:txBody>
                  <a:tcPr marL="0" marR="0" marT="16669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3361">
                <a:tc>
                  <a:txBody>
                    <a:bodyPr/>
                    <a:lstStyle/>
                    <a:p>
                      <a:pPr marL="0" marR="0" lvl="0" indent="0" algn="ctr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13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u="none" strike="noStrike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2021</a:t>
                      </a:r>
                    </a:p>
                  </a:txBody>
                  <a:tcPr marL="0" marR="0" marT="17621" marB="0">
                    <a:solidFill>
                      <a:srgbClr val="0090A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13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sz="1400" b="1" u="none" strike="noStrike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13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u="none" strike="noStrike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2021</a:t>
                      </a:r>
                    </a:p>
                  </a:txBody>
                  <a:tcPr marL="0" marR="0" marT="17621" marB="0">
                    <a:solidFill>
                      <a:srgbClr val="5F335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13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sz="1400" b="1" u="none" strike="noStrike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13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u="none" strike="noStrike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2021</a:t>
                      </a:r>
                    </a:p>
                  </a:txBody>
                  <a:tcPr marL="0" marR="0" marT="17621" marB="0">
                    <a:solidFill>
                      <a:srgbClr val="65668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13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sz="1400" b="1" u="none" strike="noStrike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13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u="none" strike="noStrike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2021</a:t>
                      </a:r>
                    </a:p>
                  </a:txBody>
                  <a:tcPr marL="0" marR="0" marT="17621" marB="0">
                    <a:solidFill>
                      <a:srgbClr val="B7814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0046">
                <a:tc>
                  <a:txBody>
                    <a:bodyPr/>
                    <a:lstStyle/>
                    <a:p>
                      <a:pPr marL="0" marR="0" lvl="0" indent="0" algn="ctr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13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3,211,457</a:t>
                      </a:r>
                    </a:p>
                  </a:txBody>
                  <a:tcPr marL="0" marR="0" marT="12859" marB="0"/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13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sz="1400" b="1" u="none" strike="noStrike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13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393,343</a:t>
                      </a:r>
                    </a:p>
                  </a:txBody>
                  <a:tcPr marL="0" marR="0" marT="12859" marB="0"/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13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sz="1400" b="1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13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7,279</a:t>
                      </a:r>
                    </a:p>
                  </a:txBody>
                  <a:tcPr marL="0" marR="0" marT="12859" marB="0"/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13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sz="1400" b="1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13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3,612,079 </a:t>
                      </a:r>
                    </a:p>
                  </a:txBody>
                  <a:tcPr marL="0" marR="0" marT="12859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3361">
                <a:tc>
                  <a:txBody>
                    <a:bodyPr/>
                    <a:lstStyle/>
                    <a:p>
                      <a:pPr marL="0" marR="0" lvl="0" indent="0" algn="ctr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13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u="none" strike="noStrike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% </a:t>
                      </a:r>
                      <a:r>
                        <a:rPr sz="1400" b="1" u="none" strike="noStrike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Change</a:t>
                      </a:r>
                      <a:r>
                        <a:rPr lang="ar-SA" sz="1400" b="1" u="none" strike="noStrike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التغير </a:t>
                      </a:r>
                      <a:endParaRPr sz="1400" b="1" u="none" strike="noStrike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17621" marB="0">
                    <a:solidFill>
                      <a:srgbClr val="00879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13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sz="1400" b="1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13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u="none" strike="noStrike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% Change</a:t>
                      </a:r>
                      <a:r>
                        <a:rPr lang="ar-SA" sz="1400" b="1" u="none" strike="noStrike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التغير </a:t>
                      </a:r>
                    </a:p>
                  </a:txBody>
                  <a:tcPr marL="0" marR="0" marT="17621" marB="0">
                    <a:solidFill>
                      <a:srgbClr val="461D3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13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sz="1400" b="1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13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u="none" strike="noStrike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% Change</a:t>
                      </a:r>
                      <a:r>
                        <a:rPr lang="ar-SA" sz="1400" b="1" u="none" strike="noStrike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التغير </a:t>
                      </a:r>
                    </a:p>
                  </a:txBody>
                  <a:tcPr marL="0" marR="0" marT="17621" marB="0">
                    <a:solidFill>
                      <a:srgbClr val="4B4B6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13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sz="1400" b="1" u="none" strike="noStrike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13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u="none" strike="noStrike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% Change</a:t>
                      </a:r>
                      <a:r>
                        <a:rPr lang="ar-SA" sz="1400" b="1" u="none" strike="noStrike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التغير </a:t>
                      </a:r>
                    </a:p>
                  </a:txBody>
                  <a:tcPr marL="0" marR="0" marT="17621" marB="0">
                    <a:solidFill>
                      <a:srgbClr val="BC612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7647">
                <a:tc>
                  <a:txBody>
                    <a:bodyPr/>
                    <a:lstStyle/>
                    <a:p>
                      <a:pPr marL="0" marR="0" lvl="0" indent="0" algn="ctr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13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u="none" strike="noStrike" kern="1200" dirty="0">
                          <a:solidFill>
                            <a:srgbClr val="00B050"/>
                          </a:solidFill>
                          <a:effectLst/>
                          <a:highlight>
                            <a:srgbClr val="F5F4F6"/>
                          </a:highlight>
                          <a:latin typeface="+mn-lt"/>
                          <a:ea typeface="+mn-ea"/>
                          <a:cs typeface="+mn-cs"/>
                        </a:rPr>
                        <a:t>106%</a:t>
                      </a:r>
                    </a:p>
                  </a:txBody>
                  <a:tcPr marL="0" marR="0" marT="21907" marB="0"/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13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sz="1400" b="1" u="none" strike="noStrike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13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u="none" strike="noStrike" kern="1200" dirty="0">
                          <a:solidFill>
                            <a:srgbClr val="00B050"/>
                          </a:solidFill>
                          <a:effectLst/>
                          <a:highlight>
                            <a:srgbClr val="F5F4F6"/>
                          </a:highlight>
                          <a:latin typeface="+mn-lt"/>
                          <a:ea typeface="+mn-ea"/>
                          <a:cs typeface="+mn-cs"/>
                        </a:rPr>
                        <a:t>32%</a:t>
                      </a:r>
                    </a:p>
                  </a:txBody>
                  <a:tcPr marL="0" marR="0" marT="21907" marB="0"/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13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sz="1400" b="1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13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u="none" strike="noStrike" kern="1200" dirty="0">
                          <a:solidFill>
                            <a:srgbClr val="FF0000"/>
                          </a:solidFill>
                          <a:effectLst/>
                          <a:highlight>
                            <a:srgbClr val="F5F4F6"/>
                          </a:highlight>
                          <a:latin typeface="+mn-lt"/>
                          <a:ea typeface="+mn-ea"/>
                          <a:cs typeface="+mn-cs"/>
                        </a:rPr>
                        <a:t>-86%</a:t>
                      </a:r>
                    </a:p>
                  </a:txBody>
                  <a:tcPr marL="0" marR="0" marT="21907" marB="0"/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13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sz="1400" b="1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13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u="none" strike="noStrike" kern="1200" dirty="0">
                          <a:solidFill>
                            <a:srgbClr val="00B050"/>
                          </a:solidFill>
                          <a:effectLst/>
                          <a:highlight>
                            <a:srgbClr val="F5F4F6"/>
                          </a:highlight>
                          <a:latin typeface="+mn-lt"/>
                          <a:ea typeface="+mn-ea"/>
                          <a:cs typeface="+mn-cs"/>
                        </a:rPr>
                        <a:t>89%</a:t>
                      </a:r>
                    </a:p>
                  </a:txBody>
                  <a:tcPr marL="0" marR="0" marT="21907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6" name="object 22">
            <a:extLst>
              <a:ext uri="{FF2B5EF4-FFF2-40B4-BE49-F238E27FC236}">
                <a16:creationId xmlns:a16="http://schemas.microsoft.com/office/drawing/2014/main" id="{75F31D26-E4B1-451C-BA97-D22425618640}"/>
              </a:ext>
            </a:extLst>
          </p:cNvPr>
          <p:cNvSpPr/>
          <p:nvPr/>
        </p:nvSpPr>
        <p:spPr>
          <a:xfrm>
            <a:off x="1008908" y="2376641"/>
            <a:ext cx="1655445" cy="1014889"/>
          </a:xfrm>
          <a:custGeom>
            <a:avLst/>
            <a:gdLst/>
            <a:ahLst/>
            <a:cxnLst/>
            <a:rect l="l" t="t" r="r" b="b"/>
            <a:pathLst>
              <a:path w="2207260" h="1353185">
                <a:moveTo>
                  <a:pt x="1878863" y="0"/>
                </a:moveTo>
                <a:lnTo>
                  <a:pt x="0" y="0"/>
                </a:lnTo>
                <a:lnTo>
                  <a:pt x="0" y="1025182"/>
                </a:lnTo>
                <a:lnTo>
                  <a:pt x="5123" y="1214750"/>
                </a:lnTo>
                <a:lnTo>
                  <a:pt x="40987" y="1312095"/>
                </a:lnTo>
                <a:lnTo>
                  <a:pt x="138333" y="1347959"/>
                </a:lnTo>
                <a:lnTo>
                  <a:pt x="327901" y="1353083"/>
                </a:lnTo>
                <a:lnTo>
                  <a:pt x="2206764" y="1353083"/>
                </a:lnTo>
                <a:lnTo>
                  <a:pt x="2206764" y="327901"/>
                </a:lnTo>
                <a:lnTo>
                  <a:pt x="2201641" y="138333"/>
                </a:lnTo>
                <a:lnTo>
                  <a:pt x="2165777" y="40987"/>
                </a:lnTo>
                <a:lnTo>
                  <a:pt x="2068431" y="5123"/>
                </a:lnTo>
                <a:lnTo>
                  <a:pt x="1878863" y="0"/>
                </a:lnTo>
                <a:close/>
              </a:path>
            </a:pathLst>
          </a:custGeom>
          <a:solidFill>
            <a:srgbClr val="00ADBB"/>
          </a:solidFill>
        </p:spPr>
        <p:txBody>
          <a:bodyPr wrap="square" lIns="0" tIns="0" rIns="0" bIns="0" rtlCol="0"/>
          <a:lstStyle/>
          <a:p>
            <a:endParaRPr sz="135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7" name="object 23">
            <a:extLst>
              <a:ext uri="{FF2B5EF4-FFF2-40B4-BE49-F238E27FC236}">
                <a16:creationId xmlns:a16="http://schemas.microsoft.com/office/drawing/2014/main" id="{A28AA7DA-3ECE-4A92-B280-15F1A79D8E93}"/>
              </a:ext>
            </a:extLst>
          </p:cNvPr>
          <p:cNvSpPr/>
          <p:nvPr/>
        </p:nvSpPr>
        <p:spPr>
          <a:xfrm>
            <a:off x="1008908" y="2376641"/>
            <a:ext cx="1655445" cy="1014889"/>
          </a:xfrm>
          <a:custGeom>
            <a:avLst/>
            <a:gdLst/>
            <a:ahLst/>
            <a:cxnLst/>
            <a:rect l="l" t="t" r="r" b="b"/>
            <a:pathLst>
              <a:path w="2207260" h="1353185">
                <a:moveTo>
                  <a:pt x="0" y="0"/>
                </a:moveTo>
                <a:lnTo>
                  <a:pt x="0" y="1025182"/>
                </a:lnTo>
                <a:lnTo>
                  <a:pt x="5123" y="1214750"/>
                </a:lnTo>
                <a:lnTo>
                  <a:pt x="40987" y="1312095"/>
                </a:lnTo>
                <a:lnTo>
                  <a:pt x="138333" y="1347959"/>
                </a:lnTo>
                <a:lnTo>
                  <a:pt x="327901" y="1353083"/>
                </a:lnTo>
                <a:lnTo>
                  <a:pt x="2206764" y="1353083"/>
                </a:lnTo>
                <a:lnTo>
                  <a:pt x="2206764" y="327901"/>
                </a:lnTo>
                <a:lnTo>
                  <a:pt x="2201641" y="138333"/>
                </a:lnTo>
                <a:lnTo>
                  <a:pt x="2165777" y="40987"/>
                </a:lnTo>
                <a:lnTo>
                  <a:pt x="2068431" y="5123"/>
                </a:lnTo>
                <a:lnTo>
                  <a:pt x="1878863" y="0"/>
                </a:lnTo>
                <a:lnTo>
                  <a:pt x="0" y="0"/>
                </a:lnTo>
                <a:close/>
              </a:path>
            </a:pathLst>
          </a:custGeom>
          <a:ln w="80975">
            <a:solidFill>
              <a:srgbClr val="DCDDDE"/>
            </a:solidFill>
          </a:ln>
        </p:spPr>
        <p:txBody>
          <a:bodyPr wrap="square" lIns="0" tIns="0" rIns="0" bIns="0" rtlCol="0"/>
          <a:lstStyle/>
          <a:p>
            <a:endParaRPr sz="135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8" name="object 24">
            <a:extLst>
              <a:ext uri="{FF2B5EF4-FFF2-40B4-BE49-F238E27FC236}">
                <a16:creationId xmlns:a16="http://schemas.microsoft.com/office/drawing/2014/main" id="{378662D2-31C7-408A-8FCE-8A318D661FA4}"/>
              </a:ext>
            </a:extLst>
          </p:cNvPr>
          <p:cNvSpPr/>
          <p:nvPr/>
        </p:nvSpPr>
        <p:spPr>
          <a:xfrm>
            <a:off x="1079028" y="2397671"/>
            <a:ext cx="1584484" cy="987743"/>
          </a:xfrm>
          <a:custGeom>
            <a:avLst/>
            <a:gdLst/>
            <a:ahLst/>
            <a:cxnLst/>
            <a:rect l="l" t="t" r="r" b="b"/>
            <a:pathLst>
              <a:path w="2112645" h="1316989">
                <a:moveTo>
                  <a:pt x="0" y="0"/>
                </a:moveTo>
                <a:lnTo>
                  <a:pt x="2112264" y="0"/>
                </a:lnTo>
                <a:lnTo>
                  <a:pt x="2112264" y="1316736"/>
                </a:lnTo>
                <a:lnTo>
                  <a:pt x="0" y="1316736"/>
                </a:lnTo>
                <a:lnTo>
                  <a:pt x="0" y="0"/>
                </a:lnTo>
                <a:close/>
              </a:path>
            </a:pathLst>
          </a:custGeom>
          <a:solidFill>
            <a:srgbClr val="000000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135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9" name="object 25">
            <a:extLst>
              <a:ext uri="{FF2B5EF4-FFF2-40B4-BE49-F238E27FC236}">
                <a16:creationId xmlns:a16="http://schemas.microsoft.com/office/drawing/2014/main" id="{852D8873-F680-4BCB-BC1B-0BC0737388ED}"/>
              </a:ext>
            </a:extLst>
          </p:cNvPr>
          <p:cNvSpPr/>
          <p:nvPr/>
        </p:nvSpPr>
        <p:spPr>
          <a:xfrm>
            <a:off x="1126156" y="2444802"/>
            <a:ext cx="1420654" cy="826294"/>
          </a:xfrm>
          <a:custGeom>
            <a:avLst/>
            <a:gdLst/>
            <a:ahLst/>
            <a:cxnLst/>
            <a:rect l="l" t="t" r="r" b="b"/>
            <a:pathLst>
              <a:path w="1894205" h="1101725">
                <a:moveTo>
                  <a:pt x="1612658" y="0"/>
                </a:moveTo>
                <a:lnTo>
                  <a:pt x="0" y="0"/>
                </a:lnTo>
                <a:lnTo>
                  <a:pt x="0" y="819658"/>
                </a:lnTo>
                <a:lnTo>
                  <a:pt x="4397" y="982368"/>
                </a:lnTo>
                <a:lnTo>
                  <a:pt x="35180" y="1065922"/>
                </a:lnTo>
                <a:lnTo>
                  <a:pt x="118734" y="1096705"/>
                </a:lnTo>
                <a:lnTo>
                  <a:pt x="281444" y="1101102"/>
                </a:lnTo>
                <a:lnTo>
                  <a:pt x="1894090" y="1101102"/>
                </a:lnTo>
                <a:lnTo>
                  <a:pt x="1894090" y="281444"/>
                </a:lnTo>
                <a:lnTo>
                  <a:pt x="1889693" y="118734"/>
                </a:lnTo>
                <a:lnTo>
                  <a:pt x="1858911" y="35180"/>
                </a:lnTo>
                <a:lnTo>
                  <a:pt x="1775361" y="4397"/>
                </a:lnTo>
                <a:lnTo>
                  <a:pt x="161265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sz="135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20" name="object 26">
            <a:extLst>
              <a:ext uri="{FF2B5EF4-FFF2-40B4-BE49-F238E27FC236}">
                <a16:creationId xmlns:a16="http://schemas.microsoft.com/office/drawing/2014/main" id="{E9E68640-4F9E-420E-9D74-56EA60B7C151}"/>
              </a:ext>
            </a:extLst>
          </p:cNvPr>
          <p:cNvSpPr/>
          <p:nvPr/>
        </p:nvSpPr>
        <p:spPr>
          <a:xfrm>
            <a:off x="4706938" y="2376641"/>
            <a:ext cx="1655445" cy="1014889"/>
          </a:xfrm>
          <a:custGeom>
            <a:avLst/>
            <a:gdLst/>
            <a:ahLst/>
            <a:cxnLst/>
            <a:rect l="l" t="t" r="r" b="b"/>
            <a:pathLst>
              <a:path w="2207259" h="1353185">
                <a:moveTo>
                  <a:pt x="1846757" y="0"/>
                </a:moveTo>
                <a:lnTo>
                  <a:pt x="0" y="0"/>
                </a:lnTo>
                <a:lnTo>
                  <a:pt x="0" y="993076"/>
                </a:lnTo>
                <a:lnTo>
                  <a:pt x="5624" y="1201205"/>
                </a:lnTo>
                <a:lnTo>
                  <a:pt x="44999" y="1308082"/>
                </a:lnTo>
                <a:lnTo>
                  <a:pt x="151872" y="1347458"/>
                </a:lnTo>
                <a:lnTo>
                  <a:pt x="359994" y="1353083"/>
                </a:lnTo>
                <a:lnTo>
                  <a:pt x="2206764" y="1353083"/>
                </a:lnTo>
                <a:lnTo>
                  <a:pt x="2206764" y="359994"/>
                </a:lnTo>
                <a:lnTo>
                  <a:pt x="2201139" y="151872"/>
                </a:lnTo>
                <a:lnTo>
                  <a:pt x="2161763" y="44999"/>
                </a:lnTo>
                <a:lnTo>
                  <a:pt x="2054886" y="5624"/>
                </a:lnTo>
                <a:lnTo>
                  <a:pt x="1846757" y="0"/>
                </a:lnTo>
                <a:close/>
              </a:path>
            </a:pathLst>
          </a:custGeom>
          <a:solidFill>
            <a:srgbClr val="7E7EAA"/>
          </a:solidFill>
        </p:spPr>
        <p:txBody>
          <a:bodyPr wrap="square" lIns="0" tIns="0" rIns="0" bIns="0" rtlCol="0"/>
          <a:lstStyle/>
          <a:p>
            <a:endParaRPr sz="135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21" name="object 27">
            <a:extLst>
              <a:ext uri="{FF2B5EF4-FFF2-40B4-BE49-F238E27FC236}">
                <a16:creationId xmlns:a16="http://schemas.microsoft.com/office/drawing/2014/main" id="{0F28A7D6-D734-40C1-8DEF-81F1A0EBFD6D}"/>
              </a:ext>
            </a:extLst>
          </p:cNvPr>
          <p:cNvSpPr/>
          <p:nvPr/>
        </p:nvSpPr>
        <p:spPr>
          <a:xfrm>
            <a:off x="4706938" y="2376641"/>
            <a:ext cx="1655445" cy="1014889"/>
          </a:xfrm>
          <a:custGeom>
            <a:avLst/>
            <a:gdLst/>
            <a:ahLst/>
            <a:cxnLst/>
            <a:rect l="l" t="t" r="r" b="b"/>
            <a:pathLst>
              <a:path w="2207259" h="1353185">
                <a:moveTo>
                  <a:pt x="0" y="0"/>
                </a:moveTo>
                <a:lnTo>
                  <a:pt x="0" y="993076"/>
                </a:lnTo>
                <a:lnTo>
                  <a:pt x="5624" y="1201205"/>
                </a:lnTo>
                <a:lnTo>
                  <a:pt x="44999" y="1308082"/>
                </a:lnTo>
                <a:lnTo>
                  <a:pt x="151872" y="1347458"/>
                </a:lnTo>
                <a:lnTo>
                  <a:pt x="359994" y="1353083"/>
                </a:lnTo>
                <a:lnTo>
                  <a:pt x="2206764" y="1353083"/>
                </a:lnTo>
                <a:lnTo>
                  <a:pt x="2206764" y="359994"/>
                </a:lnTo>
                <a:lnTo>
                  <a:pt x="2201139" y="151872"/>
                </a:lnTo>
                <a:lnTo>
                  <a:pt x="2161763" y="44999"/>
                </a:lnTo>
                <a:lnTo>
                  <a:pt x="2054886" y="5624"/>
                </a:lnTo>
                <a:lnTo>
                  <a:pt x="1846757" y="0"/>
                </a:lnTo>
                <a:lnTo>
                  <a:pt x="0" y="0"/>
                </a:lnTo>
                <a:close/>
              </a:path>
            </a:pathLst>
          </a:custGeom>
          <a:ln w="88900">
            <a:solidFill>
              <a:srgbClr val="DCDDDE"/>
            </a:solidFill>
          </a:ln>
        </p:spPr>
        <p:txBody>
          <a:bodyPr wrap="square" lIns="0" tIns="0" rIns="0" bIns="0" rtlCol="0"/>
          <a:lstStyle/>
          <a:p>
            <a:endParaRPr sz="135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22" name="object 28">
            <a:extLst>
              <a:ext uri="{FF2B5EF4-FFF2-40B4-BE49-F238E27FC236}">
                <a16:creationId xmlns:a16="http://schemas.microsoft.com/office/drawing/2014/main" id="{A37D11E0-AC8F-49F6-90F3-9A664C42ED33}"/>
              </a:ext>
            </a:extLst>
          </p:cNvPr>
          <p:cNvSpPr/>
          <p:nvPr/>
        </p:nvSpPr>
        <p:spPr>
          <a:xfrm>
            <a:off x="4777052" y="2397671"/>
            <a:ext cx="1584484" cy="987743"/>
          </a:xfrm>
          <a:custGeom>
            <a:avLst/>
            <a:gdLst/>
            <a:ahLst/>
            <a:cxnLst/>
            <a:rect l="l" t="t" r="r" b="b"/>
            <a:pathLst>
              <a:path w="2112645" h="1316989">
                <a:moveTo>
                  <a:pt x="0" y="0"/>
                </a:moveTo>
                <a:lnTo>
                  <a:pt x="2112263" y="0"/>
                </a:lnTo>
                <a:lnTo>
                  <a:pt x="2112263" y="1316736"/>
                </a:lnTo>
                <a:lnTo>
                  <a:pt x="0" y="1316736"/>
                </a:lnTo>
                <a:lnTo>
                  <a:pt x="0" y="0"/>
                </a:lnTo>
                <a:close/>
              </a:path>
            </a:pathLst>
          </a:custGeom>
          <a:solidFill>
            <a:srgbClr val="000000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135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23" name="object 29">
            <a:extLst>
              <a:ext uri="{FF2B5EF4-FFF2-40B4-BE49-F238E27FC236}">
                <a16:creationId xmlns:a16="http://schemas.microsoft.com/office/drawing/2014/main" id="{88B99A5A-162C-486A-8897-71B30538C55F}"/>
              </a:ext>
            </a:extLst>
          </p:cNvPr>
          <p:cNvSpPr/>
          <p:nvPr/>
        </p:nvSpPr>
        <p:spPr>
          <a:xfrm>
            <a:off x="4845392" y="2458942"/>
            <a:ext cx="1420654" cy="826294"/>
          </a:xfrm>
          <a:custGeom>
            <a:avLst/>
            <a:gdLst/>
            <a:ahLst/>
            <a:cxnLst/>
            <a:rect l="l" t="t" r="r" b="b"/>
            <a:pathLst>
              <a:path w="1894204" h="1101725">
                <a:moveTo>
                  <a:pt x="1612658" y="0"/>
                </a:moveTo>
                <a:lnTo>
                  <a:pt x="0" y="0"/>
                </a:lnTo>
                <a:lnTo>
                  <a:pt x="0" y="819658"/>
                </a:lnTo>
                <a:lnTo>
                  <a:pt x="4397" y="982368"/>
                </a:lnTo>
                <a:lnTo>
                  <a:pt x="35180" y="1065922"/>
                </a:lnTo>
                <a:lnTo>
                  <a:pt x="118734" y="1096705"/>
                </a:lnTo>
                <a:lnTo>
                  <a:pt x="281444" y="1101102"/>
                </a:lnTo>
                <a:lnTo>
                  <a:pt x="1894103" y="1101102"/>
                </a:lnTo>
                <a:lnTo>
                  <a:pt x="1894103" y="281444"/>
                </a:lnTo>
                <a:lnTo>
                  <a:pt x="1889705" y="118734"/>
                </a:lnTo>
                <a:lnTo>
                  <a:pt x="1858922" y="35180"/>
                </a:lnTo>
                <a:lnTo>
                  <a:pt x="1775368" y="4397"/>
                </a:lnTo>
                <a:lnTo>
                  <a:pt x="161265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sz="135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24" name="object 30">
            <a:extLst>
              <a:ext uri="{FF2B5EF4-FFF2-40B4-BE49-F238E27FC236}">
                <a16:creationId xmlns:a16="http://schemas.microsoft.com/office/drawing/2014/main" id="{39479063-1F84-4732-8853-E6E5B34441C9}"/>
              </a:ext>
            </a:extLst>
          </p:cNvPr>
          <p:cNvSpPr/>
          <p:nvPr/>
        </p:nvSpPr>
        <p:spPr>
          <a:xfrm>
            <a:off x="2868089" y="2376641"/>
            <a:ext cx="1655445" cy="1014889"/>
          </a:xfrm>
          <a:custGeom>
            <a:avLst/>
            <a:gdLst/>
            <a:ahLst/>
            <a:cxnLst/>
            <a:rect l="l" t="t" r="r" b="b"/>
            <a:pathLst>
              <a:path w="2207260" h="1353185">
                <a:moveTo>
                  <a:pt x="1878863" y="0"/>
                </a:moveTo>
                <a:lnTo>
                  <a:pt x="0" y="0"/>
                </a:lnTo>
                <a:lnTo>
                  <a:pt x="0" y="1025182"/>
                </a:lnTo>
                <a:lnTo>
                  <a:pt x="5123" y="1214750"/>
                </a:lnTo>
                <a:lnTo>
                  <a:pt x="40987" y="1312095"/>
                </a:lnTo>
                <a:lnTo>
                  <a:pt x="138333" y="1347959"/>
                </a:lnTo>
                <a:lnTo>
                  <a:pt x="327901" y="1353083"/>
                </a:lnTo>
                <a:lnTo>
                  <a:pt x="2206764" y="1353083"/>
                </a:lnTo>
                <a:lnTo>
                  <a:pt x="2206764" y="327901"/>
                </a:lnTo>
                <a:lnTo>
                  <a:pt x="2201641" y="138333"/>
                </a:lnTo>
                <a:lnTo>
                  <a:pt x="2165777" y="40987"/>
                </a:lnTo>
                <a:lnTo>
                  <a:pt x="2068431" y="5123"/>
                </a:lnTo>
                <a:lnTo>
                  <a:pt x="1878863" y="0"/>
                </a:lnTo>
                <a:close/>
              </a:path>
            </a:pathLst>
          </a:custGeom>
          <a:solidFill>
            <a:srgbClr val="815374"/>
          </a:solidFill>
        </p:spPr>
        <p:txBody>
          <a:bodyPr wrap="square" lIns="0" tIns="0" rIns="0" bIns="0" rtlCol="0"/>
          <a:lstStyle/>
          <a:p>
            <a:endParaRPr sz="135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25" name="object 31">
            <a:extLst>
              <a:ext uri="{FF2B5EF4-FFF2-40B4-BE49-F238E27FC236}">
                <a16:creationId xmlns:a16="http://schemas.microsoft.com/office/drawing/2014/main" id="{5D1FEB9D-A7AD-4DBA-BFF1-73D6B19EDC35}"/>
              </a:ext>
            </a:extLst>
          </p:cNvPr>
          <p:cNvSpPr/>
          <p:nvPr/>
        </p:nvSpPr>
        <p:spPr>
          <a:xfrm>
            <a:off x="2868089" y="2376641"/>
            <a:ext cx="1655445" cy="1014889"/>
          </a:xfrm>
          <a:custGeom>
            <a:avLst/>
            <a:gdLst/>
            <a:ahLst/>
            <a:cxnLst/>
            <a:rect l="l" t="t" r="r" b="b"/>
            <a:pathLst>
              <a:path w="2207260" h="1353185">
                <a:moveTo>
                  <a:pt x="0" y="0"/>
                </a:moveTo>
                <a:lnTo>
                  <a:pt x="0" y="1025182"/>
                </a:lnTo>
                <a:lnTo>
                  <a:pt x="5123" y="1214750"/>
                </a:lnTo>
                <a:lnTo>
                  <a:pt x="40987" y="1312095"/>
                </a:lnTo>
                <a:lnTo>
                  <a:pt x="138333" y="1347959"/>
                </a:lnTo>
                <a:lnTo>
                  <a:pt x="327901" y="1353083"/>
                </a:lnTo>
                <a:lnTo>
                  <a:pt x="2206764" y="1353083"/>
                </a:lnTo>
                <a:lnTo>
                  <a:pt x="2206764" y="327901"/>
                </a:lnTo>
                <a:lnTo>
                  <a:pt x="2201641" y="138333"/>
                </a:lnTo>
                <a:lnTo>
                  <a:pt x="2165777" y="40987"/>
                </a:lnTo>
                <a:lnTo>
                  <a:pt x="2068431" y="5123"/>
                </a:lnTo>
                <a:lnTo>
                  <a:pt x="1878863" y="0"/>
                </a:lnTo>
                <a:lnTo>
                  <a:pt x="0" y="0"/>
                </a:lnTo>
                <a:close/>
              </a:path>
            </a:pathLst>
          </a:custGeom>
          <a:ln w="80975">
            <a:solidFill>
              <a:srgbClr val="DCDDDE"/>
            </a:solidFill>
          </a:ln>
        </p:spPr>
        <p:txBody>
          <a:bodyPr wrap="square" lIns="0" tIns="0" rIns="0" bIns="0" rtlCol="0"/>
          <a:lstStyle/>
          <a:p>
            <a:endParaRPr sz="135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26" name="object 32">
            <a:extLst>
              <a:ext uri="{FF2B5EF4-FFF2-40B4-BE49-F238E27FC236}">
                <a16:creationId xmlns:a16="http://schemas.microsoft.com/office/drawing/2014/main" id="{44737157-985C-4982-B662-DF0C984E7BCB}"/>
              </a:ext>
            </a:extLst>
          </p:cNvPr>
          <p:cNvSpPr/>
          <p:nvPr/>
        </p:nvSpPr>
        <p:spPr>
          <a:xfrm>
            <a:off x="2938212" y="2397671"/>
            <a:ext cx="1584484" cy="987743"/>
          </a:xfrm>
          <a:custGeom>
            <a:avLst/>
            <a:gdLst/>
            <a:ahLst/>
            <a:cxnLst/>
            <a:rect l="l" t="t" r="r" b="b"/>
            <a:pathLst>
              <a:path w="2112645" h="1316989">
                <a:moveTo>
                  <a:pt x="0" y="0"/>
                </a:moveTo>
                <a:lnTo>
                  <a:pt x="2112264" y="0"/>
                </a:lnTo>
                <a:lnTo>
                  <a:pt x="2112264" y="1316736"/>
                </a:lnTo>
                <a:lnTo>
                  <a:pt x="0" y="1316736"/>
                </a:lnTo>
                <a:lnTo>
                  <a:pt x="0" y="0"/>
                </a:lnTo>
                <a:close/>
              </a:path>
            </a:pathLst>
          </a:custGeom>
          <a:solidFill>
            <a:srgbClr val="000000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135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27" name="object 33">
            <a:extLst>
              <a:ext uri="{FF2B5EF4-FFF2-40B4-BE49-F238E27FC236}">
                <a16:creationId xmlns:a16="http://schemas.microsoft.com/office/drawing/2014/main" id="{0396E99B-47BE-4B79-81DF-2536D30288E7}"/>
              </a:ext>
            </a:extLst>
          </p:cNvPr>
          <p:cNvSpPr/>
          <p:nvPr/>
        </p:nvSpPr>
        <p:spPr>
          <a:xfrm>
            <a:off x="2985342" y="2444802"/>
            <a:ext cx="1420654" cy="826294"/>
          </a:xfrm>
          <a:custGeom>
            <a:avLst/>
            <a:gdLst/>
            <a:ahLst/>
            <a:cxnLst/>
            <a:rect l="l" t="t" r="r" b="b"/>
            <a:pathLst>
              <a:path w="1894204" h="1101725">
                <a:moveTo>
                  <a:pt x="1612658" y="0"/>
                </a:moveTo>
                <a:lnTo>
                  <a:pt x="0" y="0"/>
                </a:lnTo>
                <a:lnTo>
                  <a:pt x="0" y="819658"/>
                </a:lnTo>
                <a:lnTo>
                  <a:pt x="4397" y="982368"/>
                </a:lnTo>
                <a:lnTo>
                  <a:pt x="35180" y="1065922"/>
                </a:lnTo>
                <a:lnTo>
                  <a:pt x="118734" y="1096705"/>
                </a:lnTo>
                <a:lnTo>
                  <a:pt x="281444" y="1101102"/>
                </a:lnTo>
                <a:lnTo>
                  <a:pt x="1894090" y="1101102"/>
                </a:lnTo>
                <a:lnTo>
                  <a:pt x="1894090" y="281444"/>
                </a:lnTo>
                <a:lnTo>
                  <a:pt x="1889693" y="118734"/>
                </a:lnTo>
                <a:lnTo>
                  <a:pt x="1858911" y="35180"/>
                </a:lnTo>
                <a:lnTo>
                  <a:pt x="1775361" y="4397"/>
                </a:lnTo>
                <a:lnTo>
                  <a:pt x="161265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sz="135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28" name="object 34">
            <a:extLst>
              <a:ext uri="{FF2B5EF4-FFF2-40B4-BE49-F238E27FC236}">
                <a16:creationId xmlns:a16="http://schemas.microsoft.com/office/drawing/2014/main" id="{AADD5239-DC1B-4241-807A-FDEC20911D3A}"/>
              </a:ext>
            </a:extLst>
          </p:cNvPr>
          <p:cNvSpPr/>
          <p:nvPr/>
        </p:nvSpPr>
        <p:spPr>
          <a:xfrm>
            <a:off x="6566123" y="2376641"/>
            <a:ext cx="1655445" cy="1014889"/>
          </a:xfrm>
          <a:custGeom>
            <a:avLst/>
            <a:gdLst/>
            <a:ahLst/>
            <a:cxnLst/>
            <a:rect l="l" t="t" r="r" b="b"/>
            <a:pathLst>
              <a:path w="2207259" h="1353185">
                <a:moveTo>
                  <a:pt x="1878863" y="0"/>
                </a:moveTo>
                <a:lnTo>
                  <a:pt x="0" y="0"/>
                </a:lnTo>
                <a:lnTo>
                  <a:pt x="0" y="1025182"/>
                </a:lnTo>
                <a:lnTo>
                  <a:pt x="5123" y="1214750"/>
                </a:lnTo>
                <a:lnTo>
                  <a:pt x="40987" y="1312095"/>
                </a:lnTo>
                <a:lnTo>
                  <a:pt x="138333" y="1347959"/>
                </a:lnTo>
                <a:lnTo>
                  <a:pt x="327901" y="1353083"/>
                </a:lnTo>
                <a:lnTo>
                  <a:pt x="2206764" y="1353083"/>
                </a:lnTo>
                <a:lnTo>
                  <a:pt x="2206764" y="327901"/>
                </a:lnTo>
                <a:lnTo>
                  <a:pt x="2201641" y="138333"/>
                </a:lnTo>
                <a:lnTo>
                  <a:pt x="2165777" y="40987"/>
                </a:lnTo>
                <a:lnTo>
                  <a:pt x="2068431" y="5123"/>
                </a:lnTo>
                <a:lnTo>
                  <a:pt x="1878863" y="0"/>
                </a:lnTo>
                <a:close/>
              </a:path>
            </a:pathLst>
          </a:custGeom>
          <a:solidFill>
            <a:srgbClr val="DCB38D"/>
          </a:solidFill>
        </p:spPr>
        <p:txBody>
          <a:bodyPr wrap="square" lIns="0" tIns="0" rIns="0" bIns="0" rtlCol="0"/>
          <a:lstStyle/>
          <a:p>
            <a:endParaRPr sz="135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29" name="object 35">
            <a:extLst>
              <a:ext uri="{FF2B5EF4-FFF2-40B4-BE49-F238E27FC236}">
                <a16:creationId xmlns:a16="http://schemas.microsoft.com/office/drawing/2014/main" id="{EFF55F46-DE47-4A3A-81DE-53FF0A1333E8}"/>
              </a:ext>
            </a:extLst>
          </p:cNvPr>
          <p:cNvSpPr/>
          <p:nvPr/>
        </p:nvSpPr>
        <p:spPr>
          <a:xfrm>
            <a:off x="6566123" y="2376641"/>
            <a:ext cx="1655445" cy="1014889"/>
          </a:xfrm>
          <a:custGeom>
            <a:avLst/>
            <a:gdLst/>
            <a:ahLst/>
            <a:cxnLst/>
            <a:rect l="l" t="t" r="r" b="b"/>
            <a:pathLst>
              <a:path w="2207259" h="1353185">
                <a:moveTo>
                  <a:pt x="0" y="0"/>
                </a:moveTo>
                <a:lnTo>
                  <a:pt x="0" y="1025182"/>
                </a:lnTo>
                <a:lnTo>
                  <a:pt x="5123" y="1214750"/>
                </a:lnTo>
                <a:lnTo>
                  <a:pt x="40987" y="1312095"/>
                </a:lnTo>
                <a:lnTo>
                  <a:pt x="138333" y="1347959"/>
                </a:lnTo>
                <a:lnTo>
                  <a:pt x="327901" y="1353083"/>
                </a:lnTo>
                <a:lnTo>
                  <a:pt x="2206764" y="1353083"/>
                </a:lnTo>
                <a:lnTo>
                  <a:pt x="2206764" y="327901"/>
                </a:lnTo>
                <a:lnTo>
                  <a:pt x="2201641" y="138333"/>
                </a:lnTo>
                <a:lnTo>
                  <a:pt x="2165777" y="40987"/>
                </a:lnTo>
                <a:lnTo>
                  <a:pt x="2068431" y="5123"/>
                </a:lnTo>
                <a:lnTo>
                  <a:pt x="1878863" y="0"/>
                </a:lnTo>
                <a:lnTo>
                  <a:pt x="0" y="0"/>
                </a:lnTo>
                <a:close/>
              </a:path>
            </a:pathLst>
          </a:custGeom>
          <a:ln w="80975">
            <a:solidFill>
              <a:srgbClr val="DCDDDE"/>
            </a:solidFill>
          </a:ln>
        </p:spPr>
        <p:txBody>
          <a:bodyPr wrap="square" lIns="0" tIns="0" rIns="0" bIns="0" rtlCol="0"/>
          <a:lstStyle/>
          <a:p>
            <a:endParaRPr sz="135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30" name="object 36">
            <a:extLst>
              <a:ext uri="{FF2B5EF4-FFF2-40B4-BE49-F238E27FC236}">
                <a16:creationId xmlns:a16="http://schemas.microsoft.com/office/drawing/2014/main" id="{BC26997D-E58C-422C-A78F-6BD998D6301C}"/>
              </a:ext>
            </a:extLst>
          </p:cNvPr>
          <p:cNvSpPr/>
          <p:nvPr/>
        </p:nvSpPr>
        <p:spPr>
          <a:xfrm>
            <a:off x="6636237" y="2397671"/>
            <a:ext cx="1584484" cy="987743"/>
          </a:xfrm>
          <a:custGeom>
            <a:avLst/>
            <a:gdLst/>
            <a:ahLst/>
            <a:cxnLst/>
            <a:rect l="l" t="t" r="r" b="b"/>
            <a:pathLst>
              <a:path w="2112645" h="1316989">
                <a:moveTo>
                  <a:pt x="0" y="0"/>
                </a:moveTo>
                <a:lnTo>
                  <a:pt x="2112263" y="0"/>
                </a:lnTo>
                <a:lnTo>
                  <a:pt x="2112263" y="1316736"/>
                </a:lnTo>
                <a:lnTo>
                  <a:pt x="0" y="1316736"/>
                </a:lnTo>
                <a:lnTo>
                  <a:pt x="0" y="0"/>
                </a:lnTo>
                <a:close/>
              </a:path>
            </a:pathLst>
          </a:custGeom>
          <a:solidFill>
            <a:srgbClr val="000000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135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31" name="object 37">
            <a:extLst>
              <a:ext uri="{FF2B5EF4-FFF2-40B4-BE49-F238E27FC236}">
                <a16:creationId xmlns:a16="http://schemas.microsoft.com/office/drawing/2014/main" id="{D3F3F385-DE5F-4823-AF2A-E10B701A9F58}"/>
              </a:ext>
            </a:extLst>
          </p:cNvPr>
          <p:cNvSpPr/>
          <p:nvPr/>
        </p:nvSpPr>
        <p:spPr>
          <a:xfrm>
            <a:off x="6683366" y="2444802"/>
            <a:ext cx="1420654" cy="826294"/>
          </a:xfrm>
          <a:custGeom>
            <a:avLst/>
            <a:gdLst/>
            <a:ahLst/>
            <a:cxnLst/>
            <a:rect l="l" t="t" r="r" b="b"/>
            <a:pathLst>
              <a:path w="1894204" h="1101725">
                <a:moveTo>
                  <a:pt x="1612658" y="0"/>
                </a:moveTo>
                <a:lnTo>
                  <a:pt x="0" y="0"/>
                </a:lnTo>
                <a:lnTo>
                  <a:pt x="0" y="819658"/>
                </a:lnTo>
                <a:lnTo>
                  <a:pt x="4397" y="982368"/>
                </a:lnTo>
                <a:lnTo>
                  <a:pt x="35180" y="1065922"/>
                </a:lnTo>
                <a:lnTo>
                  <a:pt x="118734" y="1096705"/>
                </a:lnTo>
                <a:lnTo>
                  <a:pt x="281444" y="1101102"/>
                </a:lnTo>
                <a:lnTo>
                  <a:pt x="1894103" y="1101102"/>
                </a:lnTo>
                <a:lnTo>
                  <a:pt x="1894103" y="281444"/>
                </a:lnTo>
                <a:lnTo>
                  <a:pt x="1889705" y="118734"/>
                </a:lnTo>
                <a:lnTo>
                  <a:pt x="1858922" y="35180"/>
                </a:lnTo>
                <a:lnTo>
                  <a:pt x="1775368" y="4397"/>
                </a:lnTo>
                <a:lnTo>
                  <a:pt x="161265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sz="135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32" name="object 38">
            <a:extLst>
              <a:ext uri="{FF2B5EF4-FFF2-40B4-BE49-F238E27FC236}">
                <a16:creationId xmlns:a16="http://schemas.microsoft.com/office/drawing/2014/main" id="{2F627EEE-2FDE-4F6B-BF22-BBBD8A12D238}"/>
              </a:ext>
            </a:extLst>
          </p:cNvPr>
          <p:cNvSpPr txBox="1"/>
          <p:nvPr/>
        </p:nvSpPr>
        <p:spPr>
          <a:xfrm>
            <a:off x="1166062" y="2485987"/>
            <a:ext cx="1584484" cy="887744"/>
          </a:xfrm>
          <a:prstGeom prst="rect">
            <a:avLst/>
          </a:prstGeom>
        </p:spPr>
        <p:txBody>
          <a:bodyPr vert="horz" wrap="square" lIns="0" tIns="10478" rIns="0" bIns="0" rtlCol="0">
            <a:spAutoFit/>
          </a:bodyPr>
          <a:lstStyle/>
          <a:p>
            <a:pPr marL="318135"/>
            <a:r>
              <a:rPr lang="en-US" sz="1425" b="1" spc="-19" dirty="0">
                <a:solidFill>
                  <a:srgbClr val="00ADBB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Causeway</a:t>
            </a:r>
          </a:p>
          <a:p>
            <a:pPr marL="318135" algn="r" rtl="1"/>
            <a:r>
              <a:rPr lang="en-US" sz="1425" b="1" spc="-19" dirty="0">
                <a:solidFill>
                  <a:srgbClr val="00ADBB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	    </a:t>
            </a:r>
            <a:r>
              <a:rPr lang="ar-SA" sz="1425" b="1" spc="-19" dirty="0">
                <a:solidFill>
                  <a:srgbClr val="00ADBB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بري</a:t>
            </a:r>
            <a:r>
              <a:rPr lang="en-US" sz="1425" b="1" spc="-19" dirty="0">
                <a:solidFill>
                  <a:srgbClr val="00ADBB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	    	</a:t>
            </a:r>
            <a:endParaRPr lang="ar-SA" sz="1425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33" name="object 39">
            <a:extLst>
              <a:ext uri="{FF2B5EF4-FFF2-40B4-BE49-F238E27FC236}">
                <a16:creationId xmlns:a16="http://schemas.microsoft.com/office/drawing/2014/main" id="{31934A3A-B885-44FB-B8A4-BE03D6FAA72F}"/>
              </a:ext>
            </a:extLst>
          </p:cNvPr>
          <p:cNvSpPr txBox="1"/>
          <p:nvPr/>
        </p:nvSpPr>
        <p:spPr>
          <a:xfrm>
            <a:off x="4528158" y="2439056"/>
            <a:ext cx="1584484" cy="461986"/>
          </a:xfrm>
          <a:prstGeom prst="rect">
            <a:avLst/>
          </a:prstGeom>
        </p:spPr>
        <p:txBody>
          <a:bodyPr vert="horz" wrap="square" lIns="0" tIns="10478" rIns="0" bIns="0" rtlCol="0">
            <a:spAutoFit/>
          </a:bodyPr>
          <a:lstStyle/>
          <a:p>
            <a:pPr marR="65246" algn="ctr">
              <a:spcBef>
                <a:spcPts val="83"/>
              </a:spcBef>
            </a:pPr>
            <a:r>
              <a:rPr sz="1425" b="1" spc="15" dirty="0">
                <a:solidFill>
                  <a:srgbClr val="7E7EAA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Sea</a:t>
            </a:r>
            <a:endParaRPr lang="en-US" sz="1425" b="1" spc="15" dirty="0">
              <a:solidFill>
                <a:srgbClr val="7E7EAA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R="65246" algn="ctr">
              <a:spcBef>
                <a:spcPts val="83"/>
              </a:spcBef>
            </a:pPr>
            <a:r>
              <a:rPr lang="ar-SA" sz="1425" b="1" spc="15" dirty="0">
                <a:solidFill>
                  <a:srgbClr val="7E7EAA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بحري</a:t>
            </a:r>
            <a:endParaRPr sz="1425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34" name="object 40">
            <a:extLst>
              <a:ext uri="{FF2B5EF4-FFF2-40B4-BE49-F238E27FC236}">
                <a16:creationId xmlns:a16="http://schemas.microsoft.com/office/drawing/2014/main" id="{D4CEE48D-042D-44C6-A657-0C2F583FB911}"/>
              </a:ext>
            </a:extLst>
          </p:cNvPr>
          <p:cNvSpPr txBox="1"/>
          <p:nvPr/>
        </p:nvSpPr>
        <p:spPr>
          <a:xfrm>
            <a:off x="2938212" y="2403764"/>
            <a:ext cx="1584484" cy="461986"/>
          </a:xfrm>
          <a:prstGeom prst="rect">
            <a:avLst/>
          </a:prstGeom>
        </p:spPr>
        <p:txBody>
          <a:bodyPr vert="horz" wrap="square" lIns="0" tIns="10478" rIns="0" bIns="0" rtlCol="0">
            <a:spAutoFit/>
          </a:bodyPr>
          <a:lstStyle/>
          <a:p>
            <a:pPr marR="65246" algn="ctr">
              <a:spcBef>
                <a:spcPts val="83"/>
              </a:spcBef>
            </a:pPr>
            <a:r>
              <a:rPr sz="1425" b="1" spc="-8" dirty="0">
                <a:solidFill>
                  <a:srgbClr val="815374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Air</a:t>
            </a:r>
            <a:endParaRPr lang="en-US" sz="1425" b="1" spc="-8" dirty="0">
              <a:solidFill>
                <a:srgbClr val="815374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R="65246" algn="ctr">
              <a:spcBef>
                <a:spcPts val="83"/>
              </a:spcBef>
            </a:pPr>
            <a:r>
              <a:rPr lang="ar-SA" sz="1425" b="1" spc="-8" dirty="0">
                <a:solidFill>
                  <a:srgbClr val="815374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جوي</a:t>
            </a:r>
            <a:endParaRPr sz="1425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35" name="object 41">
            <a:extLst>
              <a:ext uri="{FF2B5EF4-FFF2-40B4-BE49-F238E27FC236}">
                <a16:creationId xmlns:a16="http://schemas.microsoft.com/office/drawing/2014/main" id="{F2F8AFED-1F3F-438B-9474-201096E88FBB}"/>
              </a:ext>
            </a:extLst>
          </p:cNvPr>
          <p:cNvSpPr txBox="1"/>
          <p:nvPr/>
        </p:nvSpPr>
        <p:spPr>
          <a:xfrm>
            <a:off x="6724629" y="2537340"/>
            <a:ext cx="1584484" cy="599042"/>
          </a:xfrm>
          <a:prstGeom prst="rect">
            <a:avLst/>
          </a:prstGeom>
        </p:spPr>
        <p:txBody>
          <a:bodyPr vert="horz" wrap="square" lIns="0" tIns="9049" rIns="0" bIns="0" rtlCol="0">
            <a:spAutoFit/>
          </a:bodyPr>
          <a:lstStyle/>
          <a:p>
            <a:pPr marL="430054">
              <a:spcBef>
                <a:spcPts val="71"/>
              </a:spcBef>
            </a:pPr>
            <a:r>
              <a:rPr sz="1875" b="1" spc="-98" dirty="0">
                <a:solidFill>
                  <a:srgbClr val="DCB38D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Total</a:t>
            </a:r>
            <a:endParaRPr lang="en-US" sz="1875" b="1" spc="-98" dirty="0">
              <a:solidFill>
                <a:srgbClr val="DCB38D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430054">
              <a:spcBef>
                <a:spcPts val="71"/>
              </a:spcBef>
            </a:pPr>
            <a:r>
              <a:rPr lang="ar-SA" sz="1875" b="1" spc="-98" dirty="0">
                <a:solidFill>
                  <a:srgbClr val="DCB38D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الإجمالي</a:t>
            </a:r>
            <a:endParaRPr sz="1875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36" name="object 42">
            <a:extLst>
              <a:ext uri="{FF2B5EF4-FFF2-40B4-BE49-F238E27FC236}">
                <a16:creationId xmlns:a16="http://schemas.microsoft.com/office/drawing/2014/main" id="{4566A1BE-B55C-4555-B71C-365F115955E2}"/>
              </a:ext>
            </a:extLst>
          </p:cNvPr>
          <p:cNvSpPr/>
          <p:nvPr/>
        </p:nvSpPr>
        <p:spPr>
          <a:xfrm>
            <a:off x="1362748" y="2831065"/>
            <a:ext cx="911381" cy="40202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35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37" name="object 43">
            <a:extLst>
              <a:ext uri="{FF2B5EF4-FFF2-40B4-BE49-F238E27FC236}">
                <a16:creationId xmlns:a16="http://schemas.microsoft.com/office/drawing/2014/main" id="{9682ECCB-00F4-4F4E-85E2-1E38D57E3159}"/>
              </a:ext>
            </a:extLst>
          </p:cNvPr>
          <p:cNvSpPr/>
          <p:nvPr/>
        </p:nvSpPr>
        <p:spPr>
          <a:xfrm>
            <a:off x="5394185" y="2866133"/>
            <a:ext cx="280988" cy="142875"/>
          </a:xfrm>
          <a:custGeom>
            <a:avLst/>
            <a:gdLst/>
            <a:ahLst/>
            <a:cxnLst/>
            <a:rect l="l" t="t" r="r" b="b"/>
            <a:pathLst>
              <a:path w="374650" h="190500">
                <a:moveTo>
                  <a:pt x="374091" y="71437"/>
                </a:moveTo>
                <a:lnTo>
                  <a:pt x="0" y="71437"/>
                </a:lnTo>
                <a:lnTo>
                  <a:pt x="0" y="190474"/>
                </a:lnTo>
                <a:lnTo>
                  <a:pt x="187045" y="122885"/>
                </a:lnTo>
                <a:lnTo>
                  <a:pt x="374091" y="122885"/>
                </a:lnTo>
                <a:lnTo>
                  <a:pt x="374091" y="71437"/>
                </a:lnTo>
                <a:close/>
              </a:path>
              <a:path w="374650" h="190500">
                <a:moveTo>
                  <a:pt x="374091" y="122885"/>
                </a:moveTo>
                <a:lnTo>
                  <a:pt x="187045" y="122885"/>
                </a:lnTo>
                <a:lnTo>
                  <a:pt x="374091" y="190474"/>
                </a:lnTo>
                <a:lnTo>
                  <a:pt x="374091" y="122885"/>
                </a:lnTo>
                <a:close/>
              </a:path>
              <a:path w="374650" h="190500">
                <a:moveTo>
                  <a:pt x="309778" y="0"/>
                </a:moveTo>
                <a:lnTo>
                  <a:pt x="64312" y="0"/>
                </a:lnTo>
                <a:lnTo>
                  <a:pt x="64312" y="71437"/>
                </a:lnTo>
                <a:lnTo>
                  <a:pt x="309778" y="71437"/>
                </a:lnTo>
                <a:lnTo>
                  <a:pt x="309778" y="0"/>
                </a:lnTo>
                <a:close/>
              </a:path>
            </a:pathLst>
          </a:custGeom>
          <a:solidFill>
            <a:srgbClr val="7E7EAA"/>
          </a:solidFill>
        </p:spPr>
        <p:txBody>
          <a:bodyPr wrap="square" lIns="0" tIns="0" rIns="0" bIns="0" rtlCol="0"/>
          <a:lstStyle/>
          <a:p>
            <a:endParaRPr sz="135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38" name="object 44">
            <a:extLst>
              <a:ext uri="{FF2B5EF4-FFF2-40B4-BE49-F238E27FC236}">
                <a16:creationId xmlns:a16="http://schemas.microsoft.com/office/drawing/2014/main" id="{0E5CA97C-DD28-4465-B9D9-F34F3477A724}"/>
              </a:ext>
            </a:extLst>
          </p:cNvPr>
          <p:cNvSpPr/>
          <p:nvPr/>
        </p:nvSpPr>
        <p:spPr>
          <a:xfrm>
            <a:off x="5489683" y="2798771"/>
            <a:ext cx="90011" cy="0"/>
          </a:xfrm>
          <a:custGeom>
            <a:avLst/>
            <a:gdLst/>
            <a:ahLst/>
            <a:cxnLst/>
            <a:rect l="l" t="t" r="r" b="b"/>
            <a:pathLst>
              <a:path w="120015">
                <a:moveTo>
                  <a:pt x="0" y="0"/>
                </a:moveTo>
                <a:lnTo>
                  <a:pt x="119430" y="0"/>
                </a:lnTo>
              </a:path>
            </a:pathLst>
          </a:custGeom>
          <a:ln w="65659">
            <a:solidFill>
              <a:srgbClr val="7E7EAA"/>
            </a:solidFill>
          </a:ln>
        </p:spPr>
        <p:txBody>
          <a:bodyPr wrap="square" lIns="0" tIns="0" rIns="0" bIns="0" rtlCol="0"/>
          <a:lstStyle/>
          <a:p>
            <a:endParaRPr sz="135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39" name="object 45">
            <a:extLst>
              <a:ext uri="{FF2B5EF4-FFF2-40B4-BE49-F238E27FC236}">
                <a16:creationId xmlns:a16="http://schemas.microsoft.com/office/drawing/2014/main" id="{D7F6E868-347B-4E74-BD2B-1AE32EFF5109}"/>
              </a:ext>
            </a:extLst>
          </p:cNvPr>
          <p:cNvSpPr/>
          <p:nvPr/>
        </p:nvSpPr>
        <p:spPr>
          <a:xfrm>
            <a:off x="5475100" y="2850114"/>
            <a:ext cx="119063" cy="0"/>
          </a:xfrm>
          <a:custGeom>
            <a:avLst/>
            <a:gdLst/>
            <a:ahLst/>
            <a:cxnLst/>
            <a:rect l="l" t="t" r="r" b="b"/>
            <a:pathLst>
              <a:path w="158750">
                <a:moveTo>
                  <a:pt x="0" y="0"/>
                </a:moveTo>
                <a:lnTo>
                  <a:pt x="158330" y="0"/>
                </a:lnTo>
              </a:path>
            </a:pathLst>
          </a:custGeom>
          <a:ln w="3475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 sz="135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40" name="object 46">
            <a:extLst>
              <a:ext uri="{FF2B5EF4-FFF2-40B4-BE49-F238E27FC236}">
                <a16:creationId xmlns:a16="http://schemas.microsoft.com/office/drawing/2014/main" id="{E491F41F-16B5-4B64-B1E6-F175CCEDF12D}"/>
              </a:ext>
            </a:extLst>
          </p:cNvPr>
          <p:cNvSpPr/>
          <p:nvPr/>
        </p:nvSpPr>
        <p:spPr>
          <a:xfrm>
            <a:off x="5434638" y="2926311"/>
            <a:ext cx="200025" cy="44291"/>
          </a:xfrm>
          <a:custGeom>
            <a:avLst/>
            <a:gdLst/>
            <a:ahLst/>
            <a:cxnLst/>
            <a:rect l="l" t="t" r="r" b="b"/>
            <a:pathLst>
              <a:path w="266700" h="59054">
                <a:moveTo>
                  <a:pt x="266230" y="0"/>
                </a:moveTo>
                <a:lnTo>
                  <a:pt x="0" y="0"/>
                </a:lnTo>
                <a:lnTo>
                  <a:pt x="0" y="59054"/>
                </a:lnTo>
                <a:lnTo>
                  <a:pt x="133108" y="18160"/>
                </a:lnTo>
                <a:lnTo>
                  <a:pt x="266230" y="18160"/>
                </a:lnTo>
                <a:lnTo>
                  <a:pt x="266230" y="0"/>
                </a:lnTo>
                <a:close/>
              </a:path>
              <a:path w="266700" h="59054">
                <a:moveTo>
                  <a:pt x="266230" y="18160"/>
                </a:moveTo>
                <a:lnTo>
                  <a:pt x="133108" y="18160"/>
                </a:lnTo>
                <a:lnTo>
                  <a:pt x="266230" y="59054"/>
                </a:lnTo>
                <a:lnTo>
                  <a:pt x="266230" y="1816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sz="135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41" name="object 47">
            <a:extLst>
              <a:ext uri="{FF2B5EF4-FFF2-40B4-BE49-F238E27FC236}">
                <a16:creationId xmlns:a16="http://schemas.microsoft.com/office/drawing/2014/main" id="{67C7372A-92A6-4C5A-934E-F818A3AF082F}"/>
              </a:ext>
            </a:extLst>
          </p:cNvPr>
          <p:cNvSpPr/>
          <p:nvPr/>
        </p:nvSpPr>
        <p:spPr>
          <a:xfrm>
            <a:off x="5512962" y="2821477"/>
            <a:ext cx="0" cy="71438"/>
          </a:xfrm>
          <a:custGeom>
            <a:avLst/>
            <a:gdLst/>
            <a:ahLst/>
            <a:cxnLst/>
            <a:rect l="l" t="t" r="r" b="b"/>
            <a:pathLst>
              <a:path h="95250">
                <a:moveTo>
                  <a:pt x="0" y="0"/>
                </a:moveTo>
                <a:lnTo>
                  <a:pt x="0" y="95237"/>
                </a:lnTo>
              </a:path>
            </a:pathLst>
          </a:custGeom>
          <a:ln w="18999">
            <a:solidFill>
              <a:srgbClr val="7E7EAA"/>
            </a:solidFill>
          </a:ln>
        </p:spPr>
        <p:txBody>
          <a:bodyPr wrap="square" lIns="0" tIns="0" rIns="0" bIns="0" rtlCol="0"/>
          <a:lstStyle/>
          <a:p>
            <a:endParaRPr sz="135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42" name="object 48">
            <a:extLst>
              <a:ext uri="{FF2B5EF4-FFF2-40B4-BE49-F238E27FC236}">
                <a16:creationId xmlns:a16="http://schemas.microsoft.com/office/drawing/2014/main" id="{5978D629-B0AD-42F1-98D8-5CDC1494E90B}"/>
              </a:ext>
            </a:extLst>
          </p:cNvPr>
          <p:cNvSpPr/>
          <p:nvPr/>
        </p:nvSpPr>
        <p:spPr>
          <a:xfrm>
            <a:off x="5555982" y="2821477"/>
            <a:ext cx="0" cy="71438"/>
          </a:xfrm>
          <a:custGeom>
            <a:avLst/>
            <a:gdLst/>
            <a:ahLst/>
            <a:cxnLst/>
            <a:rect l="l" t="t" r="r" b="b"/>
            <a:pathLst>
              <a:path h="95250">
                <a:moveTo>
                  <a:pt x="0" y="0"/>
                </a:moveTo>
                <a:lnTo>
                  <a:pt x="0" y="95237"/>
                </a:lnTo>
              </a:path>
            </a:pathLst>
          </a:custGeom>
          <a:ln w="19011">
            <a:solidFill>
              <a:srgbClr val="7E7EAA"/>
            </a:solidFill>
          </a:ln>
        </p:spPr>
        <p:txBody>
          <a:bodyPr wrap="square" lIns="0" tIns="0" rIns="0" bIns="0" rtlCol="0"/>
          <a:lstStyle/>
          <a:p>
            <a:endParaRPr sz="135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43" name="object 49">
            <a:extLst>
              <a:ext uri="{FF2B5EF4-FFF2-40B4-BE49-F238E27FC236}">
                <a16:creationId xmlns:a16="http://schemas.microsoft.com/office/drawing/2014/main" id="{0B3AD3AF-FB98-40F9-AACD-66EDD3E7C227}"/>
              </a:ext>
            </a:extLst>
          </p:cNvPr>
          <p:cNvSpPr/>
          <p:nvPr/>
        </p:nvSpPr>
        <p:spPr>
          <a:xfrm>
            <a:off x="5581780" y="2889448"/>
            <a:ext cx="14288" cy="34766"/>
          </a:xfrm>
          <a:custGeom>
            <a:avLst/>
            <a:gdLst/>
            <a:ahLst/>
            <a:cxnLst/>
            <a:rect l="l" t="t" r="r" b="b"/>
            <a:pathLst>
              <a:path w="19050" h="46354">
                <a:moveTo>
                  <a:pt x="19011" y="0"/>
                </a:moveTo>
                <a:lnTo>
                  <a:pt x="0" y="0"/>
                </a:lnTo>
                <a:lnTo>
                  <a:pt x="0" y="39179"/>
                </a:lnTo>
                <a:lnTo>
                  <a:pt x="19011" y="46050"/>
                </a:lnTo>
                <a:lnTo>
                  <a:pt x="19011" y="0"/>
                </a:lnTo>
                <a:close/>
              </a:path>
            </a:pathLst>
          </a:custGeom>
          <a:solidFill>
            <a:srgbClr val="7E7EAA"/>
          </a:solidFill>
        </p:spPr>
        <p:txBody>
          <a:bodyPr wrap="square" lIns="0" tIns="0" rIns="0" bIns="0" rtlCol="0"/>
          <a:lstStyle/>
          <a:p>
            <a:endParaRPr sz="135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44" name="object 50">
            <a:extLst>
              <a:ext uri="{FF2B5EF4-FFF2-40B4-BE49-F238E27FC236}">
                <a16:creationId xmlns:a16="http://schemas.microsoft.com/office/drawing/2014/main" id="{1DAC05DF-112F-4A50-9EF7-71B79EF5C88E}"/>
              </a:ext>
            </a:extLst>
          </p:cNvPr>
          <p:cNvSpPr/>
          <p:nvPr/>
        </p:nvSpPr>
        <p:spPr>
          <a:xfrm>
            <a:off x="5472900" y="2889448"/>
            <a:ext cx="14288" cy="34766"/>
          </a:xfrm>
          <a:custGeom>
            <a:avLst/>
            <a:gdLst/>
            <a:ahLst/>
            <a:cxnLst/>
            <a:rect l="l" t="t" r="r" b="b"/>
            <a:pathLst>
              <a:path w="19050" h="46354">
                <a:moveTo>
                  <a:pt x="18999" y="0"/>
                </a:moveTo>
                <a:lnTo>
                  <a:pt x="0" y="0"/>
                </a:lnTo>
                <a:lnTo>
                  <a:pt x="0" y="46050"/>
                </a:lnTo>
                <a:lnTo>
                  <a:pt x="18999" y="39179"/>
                </a:lnTo>
                <a:lnTo>
                  <a:pt x="18999" y="0"/>
                </a:lnTo>
                <a:close/>
              </a:path>
            </a:pathLst>
          </a:custGeom>
          <a:solidFill>
            <a:srgbClr val="7E7EAA"/>
          </a:solidFill>
        </p:spPr>
        <p:txBody>
          <a:bodyPr wrap="square" lIns="0" tIns="0" rIns="0" bIns="0" rtlCol="0"/>
          <a:lstStyle/>
          <a:p>
            <a:endParaRPr sz="135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45" name="object 51">
            <a:extLst>
              <a:ext uri="{FF2B5EF4-FFF2-40B4-BE49-F238E27FC236}">
                <a16:creationId xmlns:a16="http://schemas.microsoft.com/office/drawing/2014/main" id="{655C0D1C-7F29-4534-992D-0EFD141E12EF}"/>
              </a:ext>
            </a:extLst>
          </p:cNvPr>
          <p:cNvSpPr/>
          <p:nvPr/>
        </p:nvSpPr>
        <p:spPr>
          <a:xfrm>
            <a:off x="5318319" y="3164931"/>
            <a:ext cx="432435" cy="52864"/>
          </a:xfrm>
          <a:custGeom>
            <a:avLst/>
            <a:gdLst/>
            <a:ahLst/>
            <a:cxnLst/>
            <a:rect l="l" t="t" r="r" b="b"/>
            <a:pathLst>
              <a:path w="576579" h="70485">
                <a:moveTo>
                  <a:pt x="14998" y="0"/>
                </a:moveTo>
                <a:lnTo>
                  <a:pt x="6718" y="0"/>
                </a:lnTo>
                <a:lnTo>
                  <a:pt x="0" y="6705"/>
                </a:lnTo>
                <a:lnTo>
                  <a:pt x="0" y="23266"/>
                </a:lnTo>
                <a:lnTo>
                  <a:pt x="6718" y="29984"/>
                </a:lnTo>
                <a:lnTo>
                  <a:pt x="14998" y="29984"/>
                </a:lnTo>
                <a:lnTo>
                  <a:pt x="26271" y="31197"/>
                </a:lnTo>
                <a:lnTo>
                  <a:pt x="35198" y="34574"/>
                </a:lnTo>
                <a:lnTo>
                  <a:pt x="42934" y="39719"/>
                </a:lnTo>
                <a:lnTo>
                  <a:pt x="60373" y="54403"/>
                </a:lnTo>
                <a:lnTo>
                  <a:pt x="72202" y="62058"/>
                </a:lnTo>
                <a:lnTo>
                  <a:pt x="87103" y="67732"/>
                </a:lnTo>
                <a:lnTo>
                  <a:pt x="106057" y="69951"/>
                </a:lnTo>
                <a:lnTo>
                  <a:pt x="125007" y="67732"/>
                </a:lnTo>
                <a:lnTo>
                  <a:pt x="139901" y="62058"/>
                </a:lnTo>
                <a:lnTo>
                  <a:pt x="151725" y="54403"/>
                </a:lnTo>
                <a:lnTo>
                  <a:pt x="168869" y="39966"/>
                </a:lnTo>
                <a:lnTo>
                  <a:pt x="106057" y="39966"/>
                </a:lnTo>
                <a:lnTo>
                  <a:pt x="94777" y="38753"/>
                </a:lnTo>
                <a:lnTo>
                  <a:pt x="85847" y="35377"/>
                </a:lnTo>
                <a:lnTo>
                  <a:pt x="78109" y="30231"/>
                </a:lnTo>
                <a:lnTo>
                  <a:pt x="60672" y="15548"/>
                </a:lnTo>
                <a:lnTo>
                  <a:pt x="48847" y="7893"/>
                </a:lnTo>
                <a:lnTo>
                  <a:pt x="33950" y="2218"/>
                </a:lnTo>
                <a:lnTo>
                  <a:pt x="14998" y="0"/>
                </a:lnTo>
                <a:close/>
              </a:path>
              <a:path w="576579" h="70485">
                <a:moveTo>
                  <a:pt x="259923" y="29984"/>
                </a:moveTo>
                <a:lnTo>
                  <a:pt x="197091" y="29984"/>
                </a:lnTo>
                <a:lnTo>
                  <a:pt x="208371" y="31197"/>
                </a:lnTo>
                <a:lnTo>
                  <a:pt x="217301" y="34574"/>
                </a:lnTo>
                <a:lnTo>
                  <a:pt x="225039" y="39719"/>
                </a:lnTo>
                <a:lnTo>
                  <a:pt x="242484" y="54403"/>
                </a:lnTo>
                <a:lnTo>
                  <a:pt x="254312" y="62058"/>
                </a:lnTo>
                <a:lnTo>
                  <a:pt x="269210" y="67732"/>
                </a:lnTo>
                <a:lnTo>
                  <a:pt x="288163" y="69951"/>
                </a:lnTo>
                <a:lnTo>
                  <a:pt x="307115" y="67732"/>
                </a:lnTo>
                <a:lnTo>
                  <a:pt x="322013" y="62058"/>
                </a:lnTo>
                <a:lnTo>
                  <a:pt x="333841" y="54403"/>
                </a:lnTo>
                <a:lnTo>
                  <a:pt x="350994" y="39966"/>
                </a:lnTo>
                <a:lnTo>
                  <a:pt x="288163" y="39966"/>
                </a:lnTo>
                <a:lnTo>
                  <a:pt x="276883" y="38753"/>
                </a:lnTo>
                <a:lnTo>
                  <a:pt x="267952" y="35377"/>
                </a:lnTo>
                <a:lnTo>
                  <a:pt x="260214" y="30231"/>
                </a:lnTo>
                <a:lnTo>
                  <a:pt x="259923" y="29984"/>
                </a:lnTo>
                <a:close/>
              </a:path>
              <a:path w="576579" h="70485">
                <a:moveTo>
                  <a:pt x="442079" y="29984"/>
                </a:moveTo>
                <a:lnTo>
                  <a:pt x="379234" y="29984"/>
                </a:lnTo>
                <a:lnTo>
                  <a:pt x="390521" y="31197"/>
                </a:lnTo>
                <a:lnTo>
                  <a:pt x="399456" y="34574"/>
                </a:lnTo>
                <a:lnTo>
                  <a:pt x="407195" y="39719"/>
                </a:lnTo>
                <a:lnTo>
                  <a:pt x="424634" y="54403"/>
                </a:lnTo>
                <a:lnTo>
                  <a:pt x="436464" y="62058"/>
                </a:lnTo>
                <a:lnTo>
                  <a:pt x="451365" y="67732"/>
                </a:lnTo>
                <a:lnTo>
                  <a:pt x="470319" y="69951"/>
                </a:lnTo>
                <a:lnTo>
                  <a:pt x="489278" y="67732"/>
                </a:lnTo>
                <a:lnTo>
                  <a:pt x="504180" y="62058"/>
                </a:lnTo>
                <a:lnTo>
                  <a:pt x="516010" y="54403"/>
                </a:lnTo>
                <a:lnTo>
                  <a:pt x="533163" y="39966"/>
                </a:lnTo>
                <a:lnTo>
                  <a:pt x="470319" y="39966"/>
                </a:lnTo>
                <a:lnTo>
                  <a:pt x="459039" y="38753"/>
                </a:lnTo>
                <a:lnTo>
                  <a:pt x="450108" y="35377"/>
                </a:lnTo>
                <a:lnTo>
                  <a:pt x="442370" y="30231"/>
                </a:lnTo>
                <a:lnTo>
                  <a:pt x="442079" y="29984"/>
                </a:lnTo>
                <a:close/>
              </a:path>
              <a:path w="576579" h="70485">
                <a:moveTo>
                  <a:pt x="197091" y="0"/>
                </a:moveTo>
                <a:lnTo>
                  <a:pt x="151423" y="15553"/>
                </a:lnTo>
                <a:lnTo>
                  <a:pt x="133987" y="30231"/>
                </a:lnTo>
                <a:lnTo>
                  <a:pt x="126255" y="35377"/>
                </a:lnTo>
                <a:lnTo>
                  <a:pt x="117329" y="38753"/>
                </a:lnTo>
                <a:lnTo>
                  <a:pt x="106057" y="39966"/>
                </a:lnTo>
                <a:lnTo>
                  <a:pt x="168869" y="39966"/>
                </a:lnTo>
                <a:lnTo>
                  <a:pt x="169161" y="39719"/>
                </a:lnTo>
                <a:lnTo>
                  <a:pt x="176893" y="34574"/>
                </a:lnTo>
                <a:lnTo>
                  <a:pt x="185819" y="31197"/>
                </a:lnTo>
                <a:lnTo>
                  <a:pt x="197091" y="29984"/>
                </a:lnTo>
                <a:lnTo>
                  <a:pt x="259923" y="29984"/>
                </a:lnTo>
                <a:lnTo>
                  <a:pt x="242770" y="15548"/>
                </a:lnTo>
                <a:lnTo>
                  <a:pt x="230941" y="7893"/>
                </a:lnTo>
                <a:lnTo>
                  <a:pt x="216043" y="2218"/>
                </a:lnTo>
                <a:lnTo>
                  <a:pt x="197091" y="0"/>
                </a:lnTo>
                <a:close/>
              </a:path>
              <a:path w="576579" h="70485">
                <a:moveTo>
                  <a:pt x="379234" y="0"/>
                </a:moveTo>
                <a:lnTo>
                  <a:pt x="360277" y="2220"/>
                </a:lnTo>
                <a:lnTo>
                  <a:pt x="345377" y="7897"/>
                </a:lnTo>
                <a:lnTo>
                  <a:pt x="333549" y="15553"/>
                </a:lnTo>
                <a:lnTo>
                  <a:pt x="316111" y="30231"/>
                </a:lnTo>
                <a:lnTo>
                  <a:pt x="308373" y="35377"/>
                </a:lnTo>
                <a:lnTo>
                  <a:pt x="299442" y="38753"/>
                </a:lnTo>
                <a:lnTo>
                  <a:pt x="288163" y="39966"/>
                </a:lnTo>
                <a:lnTo>
                  <a:pt x="350994" y="39966"/>
                </a:lnTo>
                <a:lnTo>
                  <a:pt x="351286" y="39719"/>
                </a:lnTo>
                <a:lnTo>
                  <a:pt x="359024" y="34574"/>
                </a:lnTo>
                <a:lnTo>
                  <a:pt x="367954" y="31197"/>
                </a:lnTo>
                <a:lnTo>
                  <a:pt x="379234" y="29984"/>
                </a:lnTo>
                <a:lnTo>
                  <a:pt x="442079" y="29984"/>
                </a:lnTo>
                <a:lnTo>
                  <a:pt x="424926" y="15548"/>
                </a:lnTo>
                <a:lnTo>
                  <a:pt x="413096" y="7893"/>
                </a:lnTo>
                <a:lnTo>
                  <a:pt x="398194" y="2218"/>
                </a:lnTo>
                <a:lnTo>
                  <a:pt x="379234" y="0"/>
                </a:lnTo>
                <a:close/>
              </a:path>
              <a:path w="576579" h="70485">
                <a:moveTo>
                  <a:pt x="569683" y="0"/>
                </a:moveTo>
                <a:lnTo>
                  <a:pt x="561403" y="0"/>
                </a:lnTo>
                <a:lnTo>
                  <a:pt x="542444" y="2220"/>
                </a:lnTo>
                <a:lnTo>
                  <a:pt x="527541" y="7897"/>
                </a:lnTo>
                <a:lnTo>
                  <a:pt x="515712" y="15553"/>
                </a:lnTo>
                <a:lnTo>
                  <a:pt x="498279" y="30231"/>
                </a:lnTo>
                <a:lnTo>
                  <a:pt x="490540" y="35377"/>
                </a:lnTo>
                <a:lnTo>
                  <a:pt x="481606" y="38753"/>
                </a:lnTo>
                <a:lnTo>
                  <a:pt x="470319" y="39966"/>
                </a:lnTo>
                <a:lnTo>
                  <a:pt x="533163" y="39966"/>
                </a:lnTo>
                <a:lnTo>
                  <a:pt x="533455" y="39719"/>
                </a:lnTo>
                <a:lnTo>
                  <a:pt x="541193" y="34574"/>
                </a:lnTo>
                <a:lnTo>
                  <a:pt x="550123" y="31197"/>
                </a:lnTo>
                <a:lnTo>
                  <a:pt x="561403" y="29984"/>
                </a:lnTo>
                <a:lnTo>
                  <a:pt x="569683" y="29984"/>
                </a:lnTo>
                <a:lnTo>
                  <a:pt x="576389" y="23266"/>
                </a:lnTo>
                <a:lnTo>
                  <a:pt x="576389" y="6705"/>
                </a:lnTo>
                <a:lnTo>
                  <a:pt x="569683" y="0"/>
                </a:lnTo>
                <a:close/>
              </a:path>
            </a:pathLst>
          </a:custGeom>
          <a:solidFill>
            <a:srgbClr val="7E7EAA"/>
          </a:solidFill>
        </p:spPr>
        <p:txBody>
          <a:bodyPr wrap="square" lIns="0" tIns="0" rIns="0" bIns="0" rtlCol="0"/>
          <a:lstStyle/>
          <a:p>
            <a:endParaRPr sz="135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46" name="object 52">
            <a:extLst>
              <a:ext uri="{FF2B5EF4-FFF2-40B4-BE49-F238E27FC236}">
                <a16:creationId xmlns:a16="http://schemas.microsoft.com/office/drawing/2014/main" id="{D34B03D1-0FAB-4F48-A86C-F97D0AC5F8A7}"/>
              </a:ext>
            </a:extLst>
          </p:cNvPr>
          <p:cNvSpPr/>
          <p:nvPr/>
        </p:nvSpPr>
        <p:spPr>
          <a:xfrm>
            <a:off x="5313509" y="2947551"/>
            <a:ext cx="213836" cy="233363"/>
          </a:xfrm>
          <a:custGeom>
            <a:avLst/>
            <a:gdLst/>
            <a:ahLst/>
            <a:cxnLst/>
            <a:rect l="l" t="t" r="r" b="b"/>
            <a:pathLst>
              <a:path w="285115" h="311150">
                <a:moveTo>
                  <a:pt x="285114" y="0"/>
                </a:moveTo>
                <a:lnTo>
                  <a:pt x="0" y="103022"/>
                </a:lnTo>
                <a:lnTo>
                  <a:pt x="73329" y="286613"/>
                </a:lnTo>
                <a:lnTo>
                  <a:pt x="79501" y="290842"/>
                </a:lnTo>
                <a:lnTo>
                  <a:pt x="88914" y="299085"/>
                </a:lnTo>
                <a:lnTo>
                  <a:pt x="95680" y="304830"/>
                </a:lnTo>
                <a:lnTo>
                  <a:pt x="101091" y="308479"/>
                </a:lnTo>
                <a:lnTo>
                  <a:pt x="106420" y="310400"/>
                </a:lnTo>
                <a:lnTo>
                  <a:pt x="112941" y="310959"/>
                </a:lnTo>
                <a:lnTo>
                  <a:pt x="119457" y="310400"/>
                </a:lnTo>
                <a:lnTo>
                  <a:pt x="124786" y="308478"/>
                </a:lnTo>
                <a:lnTo>
                  <a:pt x="130196" y="304830"/>
                </a:lnTo>
                <a:lnTo>
                  <a:pt x="136984" y="299072"/>
                </a:lnTo>
                <a:lnTo>
                  <a:pt x="147856" y="290001"/>
                </a:lnTo>
                <a:lnTo>
                  <a:pt x="162032" y="280906"/>
                </a:lnTo>
                <a:lnTo>
                  <a:pt x="180374" y="273899"/>
                </a:lnTo>
                <a:lnTo>
                  <a:pt x="203746" y="271094"/>
                </a:lnTo>
                <a:lnTo>
                  <a:pt x="285114" y="271094"/>
                </a:lnTo>
                <a:lnTo>
                  <a:pt x="285114" y="0"/>
                </a:lnTo>
                <a:close/>
              </a:path>
              <a:path w="285115" h="311150">
                <a:moveTo>
                  <a:pt x="285114" y="271094"/>
                </a:moveTo>
                <a:lnTo>
                  <a:pt x="203746" y="271094"/>
                </a:lnTo>
                <a:lnTo>
                  <a:pt x="227125" y="273899"/>
                </a:lnTo>
                <a:lnTo>
                  <a:pt x="245472" y="280908"/>
                </a:lnTo>
                <a:lnTo>
                  <a:pt x="259657" y="290007"/>
                </a:lnTo>
                <a:lnTo>
                  <a:pt x="270549" y="299085"/>
                </a:lnTo>
                <a:lnTo>
                  <a:pt x="277096" y="304830"/>
                </a:lnTo>
                <a:lnTo>
                  <a:pt x="280796" y="307924"/>
                </a:lnTo>
                <a:lnTo>
                  <a:pt x="285114" y="309537"/>
                </a:lnTo>
                <a:lnTo>
                  <a:pt x="285114" y="271094"/>
                </a:lnTo>
                <a:close/>
              </a:path>
            </a:pathLst>
          </a:custGeom>
          <a:solidFill>
            <a:srgbClr val="7E7EAA"/>
          </a:solidFill>
        </p:spPr>
        <p:txBody>
          <a:bodyPr wrap="square" lIns="0" tIns="0" rIns="0" bIns="0" rtlCol="0"/>
          <a:lstStyle/>
          <a:p>
            <a:endParaRPr sz="135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47" name="object 53">
            <a:extLst>
              <a:ext uri="{FF2B5EF4-FFF2-40B4-BE49-F238E27FC236}">
                <a16:creationId xmlns:a16="http://schemas.microsoft.com/office/drawing/2014/main" id="{2398DE55-673A-4AF5-BE2E-BF69D3388685}"/>
              </a:ext>
            </a:extLst>
          </p:cNvPr>
          <p:cNvSpPr/>
          <p:nvPr/>
        </p:nvSpPr>
        <p:spPr>
          <a:xfrm>
            <a:off x="5541595" y="3007774"/>
            <a:ext cx="213836" cy="144716"/>
          </a:xfrm>
          <a:custGeom>
            <a:avLst/>
            <a:gdLst/>
            <a:ahLst/>
            <a:cxnLst/>
            <a:rect l="l" t="t" r="r" b="b"/>
            <a:pathLst>
              <a:path w="285115" h="311150">
                <a:moveTo>
                  <a:pt x="217990" y="271094"/>
                </a:moveTo>
                <a:lnTo>
                  <a:pt x="81305" y="271094"/>
                </a:lnTo>
                <a:lnTo>
                  <a:pt x="104683" y="273899"/>
                </a:lnTo>
                <a:lnTo>
                  <a:pt x="123029" y="280906"/>
                </a:lnTo>
                <a:lnTo>
                  <a:pt x="137210" y="290001"/>
                </a:lnTo>
                <a:lnTo>
                  <a:pt x="148094" y="299072"/>
                </a:lnTo>
                <a:lnTo>
                  <a:pt x="154874" y="304824"/>
                </a:lnTo>
                <a:lnTo>
                  <a:pt x="160293" y="308478"/>
                </a:lnTo>
                <a:lnTo>
                  <a:pt x="165625" y="310400"/>
                </a:lnTo>
                <a:lnTo>
                  <a:pt x="172148" y="310959"/>
                </a:lnTo>
                <a:lnTo>
                  <a:pt x="178671" y="310400"/>
                </a:lnTo>
                <a:lnTo>
                  <a:pt x="184003" y="308478"/>
                </a:lnTo>
                <a:lnTo>
                  <a:pt x="189422" y="304824"/>
                </a:lnTo>
                <a:lnTo>
                  <a:pt x="196202" y="299072"/>
                </a:lnTo>
                <a:lnTo>
                  <a:pt x="205600" y="290830"/>
                </a:lnTo>
                <a:lnTo>
                  <a:pt x="211797" y="286600"/>
                </a:lnTo>
                <a:lnTo>
                  <a:pt x="217990" y="271094"/>
                </a:lnTo>
                <a:close/>
              </a:path>
              <a:path w="285115" h="311150">
                <a:moveTo>
                  <a:pt x="0" y="0"/>
                </a:moveTo>
                <a:lnTo>
                  <a:pt x="0" y="309511"/>
                </a:lnTo>
                <a:lnTo>
                  <a:pt x="4279" y="307886"/>
                </a:lnTo>
                <a:lnTo>
                  <a:pt x="8077" y="304711"/>
                </a:lnTo>
                <a:lnTo>
                  <a:pt x="14516" y="299072"/>
                </a:lnTo>
                <a:lnTo>
                  <a:pt x="25394" y="290001"/>
                </a:lnTo>
                <a:lnTo>
                  <a:pt x="39576" y="280906"/>
                </a:lnTo>
                <a:lnTo>
                  <a:pt x="57925" y="273899"/>
                </a:lnTo>
                <a:lnTo>
                  <a:pt x="81305" y="271094"/>
                </a:lnTo>
                <a:lnTo>
                  <a:pt x="217990" y="271094"/>
                </a:lnTo>
                <a:lnTo>
                  <a:pt x="285115" y="103022"/>
                </a:lnTo>
                <a:lnTo>
                  <a:pt x="0" y="0"/>
                </a:lnTo>
                <a:close/>
              </a:path>
            </a:pathLst>
          </a:custGeom>
          <a:solidFill>
            <a:srgbClr val="7E7EAA"/>
          </a:solidFill>
        </p:spPr>
        <p:txBody>
          <a:bodyPr wrap="square" lIns="0" tIns="0" rIns="0" bIns="0" rtlCol="0"/>
          <a:lstStyle/>
          <a:p>
            <a:endParaRPr sz="135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48" name="object 54">
            <a:extLst>
              <a:ext uri="{FF2B5EF4-FFF2-40B4-BE49-F238E27FC236}">
                <a16:creationId xmlns:a16="http://schemas.microsoft.com/office/drawing/2014/main" id="{1788D721-EA89-4A64-853E-DDED36C5557E}"/>
              </a:ext>
            </a:extLst>
          </p:cNvPr>
          <p:cNvSpPr/>
          <p:nvPr/>
        </p:nvSpPr>
        <p:spPr>
          <a:xfrm>
            <a:off x="5429695" y="2977201"/>
            <a:ext cx="30004" cy="30004"/>
          </a:xfrm>
          <a:custGeom>
            <a:avLst/>
            <a:gdLst/>
            <a:ahLst/>
            <a:cxnLst/>
            <a:rect l="l" t="t" r="r" b="b"/>
            <a:pathLst>
              <a:path w="40004" h="40004">
                <a:moveTo>
                  <a:pt x="19799" y="0"/>
                </a:moveTo>
                <a:lnTo>
                  <a:pt x="12092" y="1555"/>
                </a:lnTo>
                <a:lnTo>
                  <a:pt x="5799" y="5799"/>
                </a:lnTo>
                <a:lnTo>
                  <a:pt x="1555" y="12092"/>
                </a:lnTo>
                <a:lnTo>
                  <a:pt x="0" y="19799"/>
                </a:lnTo>
                <a:lnTo>
                  <a:pt x="1555" y="27506"/>
                </a:lnTo>
                <a:lnTo>
                  <a:pt x="5799" y="33799"/>
                </a:lnTo>
                <a:lnTo>
                  <a:pt x="12092" y="38042"/>
                </a:lnTo>
                <a:lnTo>
                  <a:pt x="19799" y="39598"/>
                </a:lnTo>
                <a:lnTo>
                  <a:pt x="27506" y="38042"/>
                </a:lnTo>
                <a:lnTo>
                  <a:pt x="33799" y="33799"/>
                </a:lnTo>
                <a:lnTo>
                  <a:pt x="38042" y="27506"/>
                </a:lnTo>
                <a:lnTo>
                  <a:pt x="39598" y="19799"/>
                </a:lnTo>
                <a:lnTo>
                  <a:pt x="38042" y="12092"/>
                </a:lnTo>
                <a:lnTo>
                  <a:pt x="33799" y="5799"/>
                </a:lnTo>
                <a:lnTo>
                  <a:pt x="27506" y="1555"/>
                </a:lnTo>
                <a:lnTo>
                  <a:pt x="1979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sz="135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49" name="object 55">
            <a:extLst>
              <a:ext uri="{FF2B5EF4-FFF2-40B4-BE49-F238E27FC236}">
                <a16:creationId xmlns:a16="http://schemas.microsoft.com/office/drawing/2014/main" id="{8C2BFE7C-CF00-4926-8BC6-459315352975}"/>
              </a:ext>
            </a:extLst>
          </p:cNvPr>
          <p:cNvSpPr/>
          <p:nvPr/>
        </p:nvSpPr>
        <p:spPr>
          <a:xfrm>
            <a:off x="3303077" y="2765975"/>
            <a:ext cx="763429" cy="311944"/>
          </a:xfrm>
          <a:custGeom>
            <a:avLst/>
            <a:gdLst/>
            <a:ahLst/>
            <a:cxnLst/>
            <a:rect l="l" t="t" r="r" b="b"/>
            <a:pathLst>
              <a:path w="1017904" h="415925">
                <a:moveTo>
                  <a:pt x="95364" y="201422"/>
                </a:moveTo>
                <a:lnTo>
                  <a:pt x="5626" y="233032"/>
                </a:lnTo>
                <a:lnTo>
                  <a:pt x="1828" y="237540"/>
                </a:lnTo>
                <a:lnTo>
                  <a:pt x="0" y="248412"/>
                </a:lnTo>
                <a:lnTo>
                  <a:pt x="2095" y="253911"/>
                </a:lnTo>
                <a:lnTo>
                  <a:pt x="169633" y="387565"/>
                </a:lnTo>
                <a:lnTo>
                  <a:pt x="203407" y="408700"/>
                </a:lnTo>
                <a:lnTo>
                  <a:pt x="241134" y="415709"/>
                </a:lnTo>
                <a:lnTo>
                  <a:pt x="253250" y="415095"/>
                </a:lnTo>
                <a:lnTo>
                  <a:pt x="265837" y="413254"/>
                </a:lnTo>
                <a:lnTo>
                  <a:pt x="278923" y="410190"/>
                </a:lnTo>
                <a:lnTo>
                  <a:pt x="292531" y="405904"/>
                </a:lnTo>
                <a:lnTo>
                  <a:pt x="351791" y="385031"/>
                </a:lnTo>
                <a:lnTo>
                  <a:pt x="249760" y="385031"/>
                </a:lnTo>
                <a:lnTo>
                  <a:pt x="224582" y="383800"/>
                </a:lnTo>
                <a:lnTo>
                  <a:pt x="205082" y="376139"/>
                </a:lnTo>
                <a:lnTo>
                  <a:pt x="189433" y="364578"/>
                </a:lnTo>
                <a:lnTo>
                  <a:pt x="188848" y="364096"/>
                </a:lnTo>
                <a:lnTo>
                  <a:pt x="46710" y="250710"/>
                </a:lnTo>
                <a:lnTo>
                  <a:pt x="95783" y="233426"/>
                </a:lnTo>
                <a:lnTo>
                  <a:pt x="166776" y="233426"/>
                </a:lnTo>
                <a:lnTo>
                  <a:pt x="99504" y="201637"/>
                </a:lnTo>
                <a:lnTo>
                  <a:pt x="95364" y="201422"/>
                </a:lnTo>
                <a:close/>
              </a:path>
              <a:path w="1017904" h="415925">
                <a:moveTo>
                  <a:pt x="402297" y="335089"/>
                </a:moveTo>
                <a:lnTo>
                  <a:pt x="282447" y="377304"/>
                </a:lnTo>
                <a:lnTo>
                  <a:pt x="249760" y="385031"/>
                </a:lnTo>
                <a:lnTo>
                  <a:pt x="351791" y="385031"/>
                </a:lnTo>
                <a:lnTo>
                  <a:pt x="412381" y="363689"/>
                </a:lnTo>
                <a:lnTo>
                  <a:pt x="416521" y="355028"/>
                </a:lnTo>
                <a:lnTo>
                  <a:pt x="410959" y="339229"/>
                </a:lnTo>
                <a:lnTo>
                  <a:pt x="402297" y="335089"/>
                </a:lnTo>
                <a:close/>
              </a:path>
              <a:path w="1017904" h="415925">
                <a:moveTo>
                  <a:pt x="166776" y="233426"/>
                </a:moveTo>
                <a:lnTo>
                  <a:pt x="95783" y="233426"/>
                </a:lnTo>
                <a:lnTo>
                  <a:pt x="252933" y="307695"/>
                </a:lnTo>
                <a:lnTo>
                  <a:pt x="257467" y="307771"/>
                </a:lnTo>
                <a:lnTo>
                  <a:pt x="261454" y="306070"/>
                </a:lnTo>
                <a:lnTo>
                  <a:pt x="294560" y="291446"/>
                </a:lnTo>
                <a:lnTo>
                  <a:pt x="329248" y="275488"/>
                </a:lnTo>
                <a:lnTo>
                  <a:pt x="255790" y="275488"/>
                </a:lnTo>
                <a:lnTo>
                  <a:pt x="166776" y="233426"/>
                </a:lnTo>
                <a:close/>
              </a:path>
              <a:path w="1017904" h="415925">
                <a:moveTo>
                  <a:pt x="852766" y="0"/>
                </a:moveTo>
                <a:lnTo>
                  <a:pt x="814603" y="5727"/>
                </a:lnTo>
                <a:lnTo>
                  <a:pt x="764478" y="30333"/>
                </a:lnTo>
                <a:lnTo>
                  <a:pt x="379040" y="218571"/>
                </a:lnTo>
                <a:lnTo>
                  <a:pt x="289840" y="260287"/>
                </a:lnTo>
                <a:lnTo>
                  <a:pt x="255790" y="275488"/>
                </a:lnTo>
                <a:lnTo>
                  <a:pt x="329248" y="275488"/>
                </a:lnTo>
                <a:lnTo>
                  <a:pt x="335889" y="272432"/>
                </a:lnTo>
                <a:lnTo>
                  <a:pt x="825322" y="34112"/>
                </a:lnTo>
                <a:lnTo>
                  <a:pt x="831740" y="32238"/>
                </a:lnTo>
                <a:lnTo>
                  <a:pt x="838255" y="30978"/>
                </a:lnTo>
                <a:lnTo>
                  <a:pt x="844844" y="30333"/>
                </a:lnTo>
                <a:lnTo>
                  <a:pt x="985746" y="30302"/>
                </a:lnTo>
                <a:lnTo>
                  <a:pt x="973206" y="21911"/>
                </a:lnTo>
                <a:lnTo>
                  <a:pt x="908618" y="7320"/>
                </a:lnTo>
                <a:lnTo>
                  <a:pt x="867332" y="1332"/>
                </a:lnTo>
                <a:lnTo>
                  <a:pt x="852766" y="0"/>
                </a:lnTo>
                <a:close/>
              </a:path>
              <a:path w="1017904" h="415925">
                <a:moveTo>
                  <a:pt x="997635" y="41617"/>
                </a:moveTo>
                <a:lnTo>
                  <a:pt x="929741" y="41617"/>
                </a:lnTo>
                <a:lnTo>
                  <a:pt x="938148" y="43078"/>
                </a:lnTo>
                <a:lnTo>
                  <a:pt x="944676" y="44284"/>
                </a:lnTo>
                <a:lnTo>
                  <a:pt x="978795" y="65559"/>
                </a:lnTo>
                <a:lnTo>
                  <a:pt x="987412" y="96386"/>
                </a:lnTo>
                <a:lnTo>
                  <a:pt x="985938" y="105968"/>
                </a:lnTo>
                <a:lnTo>
                  <a:pt x="963114" y="136522"/>
                </a:lnTo>
                <a:lnTo>
                  <a:pt x="685076" y="235470"/>
                </a:lnTo>
                <a:lnTo>
                  <a:pt x="680935" y="244132"/>
                </a:lnTo>
                <a:lnTo>
                  <a:pt x="686498" y="259930"/>
                </a:lnTo>
                <a:lnTo>
                  <a:pt x="695147" y="264083"/>
                </a:lnTo>
                <a:lnTo>
                  <a:pt x="964272" y="169278"/>
                </a:lnTo>
                <a:lnTo>
                  <a:pt x="1001724" y="141864"/>
                </a:lnTo>
                <a:lnTo>
                  <a:pt x="1017712" y="98023"/>
                </a:lnTo>
                <a:lnTo>
                  <a:pt x="1017015" y="82441"/>
                </a:lnTo>
                <a:lnTo>
                  <a:pt x="1013231" y="67068"/>
                </a:lnTo>
                <a:lnTo>
                  <a:pt x="1003852" y="48599"/>
                </a:lnTo>
                <a:lnTo>
                  <a:pt x="997635" y="41617"/>
                </a:lnTo>
                <a:close/>
              </a:path>
              <a:path w="1017904" h="415925">
                <a:moveTo>
                  <a:pt x="985746" y="30302"/>
                </a:moveTo>
                <a:lnTo>
                  <a:pt x="851484" y="30302"/>
                </a:lnTo>
                <a:lnTo>
                  <a:pt x="857202" y="30723"/>
                </a:lnTo>
                <a:lnTo>
                  <a:pt x="864601" y="31535"/>
                </a:lnTo>
                <a:lnTo>
                  <a:pt x="873302" y="32664"/>
                </a:lnTo>
                <a:lnTo>
                  <a:pt x="882929" y="34036"/>
                </a:lnTo>
                <a:lnTo>
                  <a:pt x="828928" y="65925"/>
                </a:lnTo>
                <a:lnTo>
                  <a:pt x="826541" y="75222"/>
                </a:lnTo>
                <a:lnTo>
                  <a:pt x="833627" y="87223"/>
                </a:lnTo>
                <a:lnTo>
                  <a:pt x="838682" y="89890"/>
                </a:lnTo>
                <a:lnTo>
                  <a:pt x="846493" y="89890"/>
                </a:lnTo>
                <a:lnTo>
                  <a:pt x="849147" y="89217"/>
                </a:lnTo>
                <a:lnTo>
                  <a:pt x="929741" y="41617"/>
                </a:lnTo>
                <a:lnTo>
                  <a:pt x="997635" y="41617"/>
                </a:lnTo>
                <a:lnTo>
                  <a:pt x="990233" y="33304"/>
                </a:lnTo>
                <a:lnTo>
                  <a:pt x="985746" y="30302"/>
                </a:lnTo>
                <a:close/>
              </a:path>
            </a:pathLst>
          </a:custGeom>
          <a:solidFill>
            <a:srgbClr val="815374"/>
          </a:solidFill>
        </p:spPr>
        <p:txBody>
          <a:bodyPr wrap="square" lIns="0" tIns="0" rIns="0" bIns="0" rtlCol="0"/>
          <a:lstStyle/>
          <a:p>
            <a:endParaRPr sz="135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50" name="object 56">
            <a:extLst>
              <a:ext uri="{FF2B5EF4-FFF2-40B4-BE49-F238E27FC236}">
                <a16:creationId xmlns:a16="http://schemas.microsoft.com/office/drawing/2014/main" id="{77A6ED1A-4550-49E8-8C15-C13DC75F1CBE}"/>
              </a:ext>
            </a:extLst>
          </p:cNvPr>
          <p:cNvSpPr/>
          <p:nvPr/>
        </p:nvSpPr>
        <p:spPr>
          <a:xfrm>
            <a:off x="3579816" y="2893699"/>
            <a:ext cx="244793" cy="260033"/>
          </a:xfrm>
          <a:custGeom>
            <a:avLst/>
            <a:gdLst/>
            <a:ahLst/>
            <a:cxnLst/>
            <a:rect l="l" t="t" r="r" b="b"/>
            <a:pathLst>
              <a:path w="326389" h="346710">
                <a:moveTo>
                  <a:pt x="93852" y="152319"/>
                </a:moveTo>
                <a:lnTo>
                  <a:pt x="84772" y="155469"/>
                </a:lnTo>
                <a:lnTo>
                  <a:pt x="0" y="330221"/>
                </a:lnTo>
                <a:lnTo>
                  <a:pt x="927" y="336825"/>
                </a:lnTo>
                <a:lnTo>
                  <a:pt x="7950" y="344699"/>
                </a:lnTo>
                <a:lnTo>
                  <a:pt x="12090" y="346477"/>
                </a:lnTo>
                <a:lnTo>
                  <a:pt x="18021" y="346477"/>
                </a:lnTo>
                <a:lnTo>
                  <a:pt x="19723" y="346197"/>
                </a:lnTo>
                <a:lnTo>
                  <a:pt x="103390" y="316721"/>
                </a:lnTo>
                <a:lnTo>
                  <a:pt x="105854" y="314905"/>
                </a:lnTo>
                <a:lnTo>
                  <a:pt x="113456" y="304757"/>
                </a:lnTo>
                <a:lnTo>
                  <a:pt x="46062" y="304757"/>
                </a:lnTo>
                <a:lnTo>
                  <a:pt x="112064" y="168702"/>
                </a:lnTo>
                <a:lnTo>
                  <a:pt x="108915" y="159634"/>
                </a:lnTo>
                <a:lnTo>
                  <a:pt x="93852" y="152319"/>
                </a:lnTo>
                <a:close/>
              </a:path>
              <a:path w="326389" h="346710">
                <a:moveTo>
                  <a:pt x="318570" y="30983"/>
                </a:moveTo>
                <a:lnTo>
                  <a:pt x="280682" y="30983"/>
                </a:lnTo>
                <a:lnTo>
                  <a:pt x="86144" y="290635"/>
                </a:lnTo>
                <a:lnTo>
                  <a:pt x="46062" y="304757"/>
                </a:lnTo>
                <a:lnTo>
                  <a:pt x="113456" y="304757"/>
                </a:lnTo>
                <a:lnTo>
                  <a:pt x="318570" y="30983"/>
                </a:lnTo>
                <a:close/>
              </a:path>
              <a:path w="326389" h="346710">
                <a:moveTo>
                  <a:pt x="301065" y="0"/>
                </a:moveTo>
                <a:lnTo>
                  <a:pt x="207626" y="23309"/>
                </a:lnTo>
                <a:lnTo>
                  <a:pt x="126136" y="74100"/>
                </a:lnTo>
                <a:lnTo>
                  <a:pt x="107695" y="108212"/>
                </a:lnTo>
                <a:lnTo>
                  <a:pt x="110845" y="117280"/>
                </a:lnTo>
                <a:lnTo>
                  <a:pt x="125920" y="124595"/>
                </a:lnTo>
                <a:lnTo>
                  <a:pt x="134988" y="121445"/>
                </a:lnTo>
                <a:lnTo>
                  <a:pt x="147218" y="96223"/>
                </a:lnTo>
                <a:lnTo>
                  <a:pt x="192278" y="66102"/>
                </a:lnTo>
                <a:lnTo>
                  <a:pt x="229371" y="46696"/>
                </a:lnTo>
                <a:lnTo>
                  <a:pt x="258753" y="35744"/>
                </a:lnTo>
                <a:lnTo>
                  <a:pt x="280682" y="30983"/>
                </a:lnTo>
                <a:lnTo>
                  <a:pt x="318570" y="30983"/>
                </a:lnTo>
                <a:lnTo>
                  <a:pt x="324954" y="22462"/>
                </a:lnTo>
                <a:lnTo>
                  <a:pt x="325869" y="17610"/>
                </a:lnTo>
                <a:lnTo>
                  <a:pt x="323367" y="8568"/>
                </a:lnTo>
                <a:lnTo>
                  <a:pt x="320090" y="4872"/>
                </a:lnTo>
                <a:lnTo>
                  <a:pt x="315747" y="3094"/>
                </a:lnTo>
                <a:lnTo>
                  <a:pt x="301065" y="0"/>
                </a:lnTo>
                <a:close/>
              </a:path>
            </a:pathLst>
          </a:custGeom>
          <a:solidFill>
            <a:srgbClr val="815374"/>
          </a:solidFill>
        </p:spPr>
        <p:txBody>
          <a:bodyPr wrap="square" lIns="0" tIns="0" rIns="0" bIns="0" rtlCol="0"/>
          <a:lstStyle/>
          <a:p>
            <a:endParaRPr sz="135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51" name="object 57">
            <a:extLst>
              <a:ext uri="{FF2B5EF4-FFF2-40B4-BE49-F238E27FC236}">
                <a16:creationId xmlns:a16="http://schemas.microsoft.com/office/drawing/2014/main" id="{EAA74327-D266-48D7-B1F4-4CC5405037A2}"/>
              </a:ext>
            </a:extLst>
          </p:cNvPr>
          <p:cNvSpPr/>
          <p:nvPr/>
        </p:nvSpPr>
        <p:spPr>
          <a:xfrm>
            <a:off x="3473936" y="2807266"/>
            <a:ext cx="203835" cy="89535"/>
          </a:xfrm>
          <a:custGeom>
            <a:avLst/>
            <a:gdLst/>
            <a:ahLst/>
            <a:cxnLst/>
            <a:rect l="l" t="t" r="r" b="b"/>
            <a:pathLst>
              <a:path w="271779" h="119380">
                <a:moveTo>
                  <a:pt x="95503" y="0"/>
                </a:moveTo>
                <a:lnTo>
                  <a:pt x="92443" y="126"/>
                </a:lnTo>
                <a:lnTo>
                  <a:pt x="4622" y="31064"/>
                </a:lnTo>
                <a:lnTo>
                  <a:pt x="634" y="36410"/>
                </a:lnTo>
                <a:lnTo>
                  <a:pt x="0" y="48679"/>
                </a:lnTo>
                <a:lnTo>
                  <a:pt x="3428" y="54406"/>
                </a:lnTo>
                <a:lnTo>
                  <a:pt x="138633" y="118351"/>
                </a:lnTo>
                <a:lnTo>
                  <a:pt x="140842" y="118821"/>
                </a:lnTo>
                <a:lnTo>
                  <a:pt x="148691" y="118821"/>
                </a:lnTo>
                <a:lnTo>
                  <a:pt x="154139" y="115620"/>
                </a:lnTo>
                <a:lnTo>
                  <a:pt x="160312" y="102565"/>
                </a:lnTo>
                <a:lnTo>
                  <a:pt x="157073" y="93535"/>
                </a:lnTo>
                <a:lnTo>
                  <a:pt x="55270" y="45377"/>
                </a:lnTo>
                <a:lnTo>
                  <a:pt x="95351" y="31267"/>
                </a:lnTo>
                <a:lnTo>
                  <a:pt x="217760" y="31267"/>
                </a:lnTo>
                <a:lnTo>
                  <a:pt x="95503" y="0"/>
                </a:lnTo>
                <a:close/>
              </a:path>
              <a:path w="271779" h="119380">
                <a:moveTo>
                  <a:pt x="217760" y="31267"/>
                </a:moveTo>
                <a:lnTo>
                  <a:pt x="95351" y="31267"/>
                </a:lnTo>
                <a:lnTo>
                  <a:pt x="259105" y="73151"/>
                </a:lnTo>
                <a:lnTo>
                  <a:pt x="267360" y="68249"/>
                </a:lnTo>
                <a:lnTo>
                  <a:pt x="271513" y="52019"/>
                </a:lnTo>
                <a:lnTo>
                  <a:pt x="266623" y="43764"/>
                </a:lnTo>
                <a:lnTo>
                  <a:pt x="217760" y="31267"/>
                </a:lnTo>
                <a:close/>
              </a:path>
            </a:pathLst>
          </a:custGeom>
          <a:solidFill>
            <a:srgbClr val="815374"/>
          </a:solidFill>
        </p:spPr>
        <p:txBody>
          <a:bodyPr wrap="square" lIns="0" tIns="0" rIns="0" bIns="0" rtlCol="0"/>
          <a:lstStyle/>
          <a:p>
            <a:endParaRPr sz="135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52" name="object 58">
            <a:extLst>
              <a:ext uri="{FF2B5EF4-FFF2-40B4-BE49-F238E27FC236}">
                <a16:creationId xmlns:a16="http://schemas.microsoft.com/office/drawing/2014/main" id="{88B02E5B-D847-4A4F-9084-8CE297367798}"/>
              </a:ext>
            </a:extLst>
          </p:cNvPr>
          <p:cNvSpPr/>
          <p:nvPr/>
        </p:nvSpPr>
        <p:spPr>
          <a:xfrm>
            <a:off x="3394155" y="2842832"/>
            <a:ext cx="59531" cy="36195"/>
          </a:xfrm>
          <a:custGeom>
            <a:avLst/>
            <a:gdLst/>
            <a:ahLst/>
            <a:cxnLst/>
            <a:rect l="l" t="t" r="r" b="b"/>
            <a:pathLst>
              <a:path w="79375" h="48260">
                <a:moveTo>
                  <a:pt x="64592" y="0"/>
                </a:moveTo>
                <a:lnTo>
                  <a:pt x="4140" y="21297"/>
                </a:lnTo>
                <a:lnTo>
                  <a:pt x="0" y="29946"/>
                </a:lnTo>
                <a:lnTo>
                  <a:pt x="4978" y="44081"/>
                </a:lnTo>
                <a:lnTo>
                  <a:pt x="10833" y="47980"/>
                </a:lnTo>
                <a:lnTo>
                  <a:pt x="18757" y="47980"/>
                </a:lnTo>
                <a:lnTo>
                  <a:pt x="20447" y="47701"/>
                </a:lnTo>
                <a:lnTo>
                  <a:pt x="74663" y="28600"/>
                </a:lnTo>
                <a:lnTo>
                  <a:pt x="78816" y="19951"/>
                </a:lnTo>
                <a:lnTo>
                  <a:pt x="73253" y="4152"/>
                </a:lnTo>
                <a:lnTo>
                  <a:pt x="64592" y="0"/>
                </a:lnTo>
                <a:close/>
              </a:path>
            </a:pathLst>
          </a:custGeom>
          <a:solidFill>
            <a:srgbClr val="815374"/>
          </a:solidFill>
        </p:spPr>
        <p:txBody>
          <a:bodyPr wrap="square" lIns="0" tIns="0" rIns="0" bIns="0" rtlCol="0"/>
          <a:lstStyle/>
          <a:p>
            <a:endParaRPr sz="135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53" name="object 59">
            <a:extLst>
              <a:ext uri="{FF2B5EF4-FFF2-40B4-BE49-F238E27FC236}">
                <a16:creationId xmlns:a16="http://schemas.microsoft.com/office/drawing/2014/main" id="{DB87BF6C-F465-4962-8814-3FE97DDFF262}"/>
              </a:ext>
            </a:extLst>
          </p:cNvPr>
          <p:cNvSpPr/>
          <p:nvPr/>
        </p:nvSpPr>
        <p:spPr>
          <a:xfrm>
            <a:off x="3500683" y="3145241"/>
            <a:ext cx="59531" cy="36195"/>
          </a:xfrm>
          <a:custGeom>
            <a:avLst/>
            <a:gdLst/>
            <a:ahLst/>
            <a:cxnLst/>
            <a:rect l="l" t="t" r="r" b="b"/>
            <a:pathLst>
              <a:path w="79375" h="48260">
                <a:moveTo>
                  <a:pt x="64592" y="0"/>
                </a:moveTo>
                <a:lnTo>
                  <a:pt x="4140" y="21285"/>
                </a:lnTo>
                <a:lnTo>
                  <a:pt x="0" y="29946"/>
                </a:lnTo>
                <a:lnTo>
                  <a:pt x="4978" y="44081"/>
                </a:lnTo>
                <a:lnTo>
                  <a:pt x="10833" y="47980"/>
                </a:lnTo>
                <a:lnTo>
                  <a:pt x="18757" y="47980"/>
                </a:lnTo>
                <a:lnTo>
                  <a:pt x="20459" y="47701"/>
                </a:lnTo>
                <a:lnTo>
                  <a:pt x="74663" y="28600"/>
                </a:lnTo>
                <a:lnTo>
                  <a:pt x="78816" y="19951"/>
                </a:lnTo>
                <a:lnTo>
                  <a:pt x="73253" y="4152"/>
                </a:lnTo>
                <a:lnTo>
                  <a:pt x="64592" y="0"/>
                </a:lnTo>
                <a:close/>
              </a:path>
            </a:pathLst>
          </a:custGeom>
          <a:solidFill>
            <a:srgbClr val="815374"/>
          </a:solidFill>
        </p:spPr>
        <p:txBody>
          <a:bodyPr wrap="square" lIns="0" tIns="0" rIns="0" bIns="0" rtlCol="0"/>
          <a:lstStyle/>
          <a:p>
            <a:endParaRPr sz="135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54" name="object 60">
            <a:extLst>
              <a:ext uri="{FF2B5EF4-FFF2-40B4-BE49-F238E27FC236}">
                <a16:creationId xmlns:a16="http://schemas.microsoft.com/office/drawing/2014/main" id="{E9B70AA4-01C7-43FA-9C33-A538B2B32EC1}"/>
              </a:ext>
            </a:extLst>
          </p:cNvPr>
          <p:cNvSpPr/>
          <p:nvPr/>
        </p:nvSpPr>
        <p:spPr>
          <a:xfrm>
            <a:off x="3349111" y="2868864"/>
            <a:ext cx="30480" cy="26194"/>
          </a:xfrm>
          <a:custGeom>
            <a:avLst/>
            <a:gdLst/>
            <a:ahLst/>
            <a:cxnLst/>
            <a:rect l="l" t="t" r="r" b="b"/>
            <a:pathLst>
              <a:path w="40639" h="34925">
                <a:moveTo>
                  <a:pt x="26098" y="0"/>
                </a:moveTo>
                <a:lnTo>
                  <a:pt x="4140" y="7747"/>
                </a:lnTo>
                <a:lnTo>
                  <a:pt x="0" y="16408"/>
                </a:lnTo>
                <a:lnTo>
                  <a:pt x="4978" y="30530"/>
                </a:lnTo>
                <a:lnTo>
                  <a:pt x="10833" y="34429"/>
                </a:lnTo>
                <a:lnTo>
                  <a:pt x="18757" y="34429"/>
                </a:lnTo>
                <a:lnTo>
                  <a:pt x="20459" y="34150"/>
                </a:lnTo>
                <a:lnTo>
                  <a:pt x="36182" y="28613"/>
                </a:lnTo>
                <a:lnTo>
                  <a:pt x="40335" y="19951"/>
                </a:lnTo>
                <a:lnTo>
                  <a:pt x="34772" y="4152"/>
                </a:lnTo>
                <a:lnTo>
                  <a:pt x="26098" y="0"/>
                </a:lnTo>
                <a:close/>
              </a:path>
            </a:pathLst>
          </a:custGeom>
          <a:solidFill>
            <a:srgbClr val="815374"/>
          </a:solidFill>
        </p:spPr>
        <p:txBody>
          <a:bodyPr wrap="square" lIns="0" tIns="0" rIns="0" bIns="0" rtlCol="0"/>
          <a:lstStyle/>
          <a:p>
            <a:endParaRPr sz="135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55" name="object 61">
            <a:extLst>
              <a:ext uri="{FF2B5EF4-FFF2-40B4-BE49-F238E27FC236}">
                <a16:creationId xmlns:a16="http://schemas.microsoft.com/office/drawing/2014/main" id="{23E89CD6-07B9-4687-959C-C5DE0850C0EA}"/>
              </a:ext>
            </a:extLst>
          </p:cNvPr>
          <p:cNvSpPr/>
          <p:nvPr/>
        </p:nvSpPr>
        <p:spPr>
          <a:xfrm>
            <a:off x="3455629" y="3171273"/>
            <a:ext cx="30480" cy="26194"/>
          </a:xfrm>
          <a:custGeom>
            <a:avLst/>
            <a:gdLst/>
            <a:ahLst/>
            <a:cxnLst/>
            <a:rect l="l" t="t" r="r" b="b"/>
            <a:pathLst>
              <a:path w="40639" h="34925">
                <a:moveTo>
                  <a:pt x="26111" y="0"/>
                </a:moveTo>
                <a:lnTo>
                  <a:pt x="4152" y="7759"/>
                </a:lnTo>
                <a:lnTo>
                  <a:pt x="0" y="16421"/>
                </a:lnTo>
                <a:lnTo>
                  <a:pt x="4991" y="30543"/>
                </a:lnTo>
                <a:lnTo>
                  <a:pt x="10845" y="34442"/>
                </a:lnTo>
                <a:lnTo>
                  <a:pt x="18770" y="34442"/>
                </a:lnTo>
                <a:lnTo>
                  <a:pt x="20472" y="34163"/>
                </a:lnTo>
                <a:lnTo>
                  <a:pt x="36195" y="28613"/>
                </a:lnTo>
                <a:lnTo>
                  <a:pt x="40347" y="19951"/>
                </a:lnTo>
                <a:lnTo>
                  <a:pt x="34772" y="4152"/>
                </a:lnTo>
                <a:lnTo>
                  <a:pt x="26111" y="0"/>
                </a:lnTo>
                <a:close/>
              </a:path>
            </a:pathLst>
          </a:custGeom>
          <a:solidFill>
            <a:srgbClr val="815374"/>
          </a:solidFill>
        </p:spPr>
        <p:txBody>
          <a:bodyPr wrap="square" lIns="0" tIns="0" rIns="0" bIns="0" rtlCol="0"/>
          <a:lstStyle/>
          <a:p>
            <a:endParaRPr sz="135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3ED953D0-8CF7-4A17-972E-A2D1F2DD2B7C}"/>
              </a:ext>
            </a:extLst>
          </p:cNvPr>
          <p:cNvSpPr txBox="1"/>
          <p:nvPr/>
        </p:nvSpPr>
        <p:spPr>
          <a:xfrm>
            <a:off x="2274128" y="152994"/>
            <a:ext cx="6412671" cy="4924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0365" lvl="0" algn="ctr" rtl="1">
              <a:defRPr/>
            </a:pPr>
            <a:r>
              <a:rPr lang="ar-SA" sz="1200" b="1" spc="56" dirty="0">
                <a:solidFill>
                  <a:schemeClr val="bg1"/>
                </a:solidFill>
                <a:latin typeface="Sakkal Majalla" panose="02000000000000000000" pitchFamily="2" charset="-78"/>
                <a:ea typeface="DIN Next LT Arabic" charset="0"/>
                <a:cs typeface="Sakkal Majalla" panose="02000000000000000000" pitchFamily="2" charset="-78"/>
              </a:rPr>
              <a:t>تدفقات السياحة الوافدة حسب طريقة الوصول </a:t>
            </a:r>
            <a:r>
              <a:rPr lang="en-US" sz="1200" b="1" spc="56" dirty="0">
                <a:solidFill>
                  <a:schemeClr val="bg1"/>
                </a:solidFill>
                <a:latin typeface="Sakkal Majalla" panose="02000000000000000000" pitchFamily="2" charset="-78"/>
                <a:ea typeface="DIN Next LT Arabic" charset="0"/>
                <a:cs typeface="Sakkal Majalla" panose="02000000000000000000" pitchFamily="2" charset="-78"/>
              </a:rPr>
              <a:t>Inbound Tourism Flows by Mode of Transport</a:t>
            </a:r>
          </a:p>
          <a:p>
            <a:pPr marL="20365" lvl="0" algn="ctr" rtl="1">
              <a:defRPr/>
            </a:pPr>
            <a:r>
              <a:rPr lang="en-US" sz="1400" b="1" spc="56" dirty="0">
                <a:solidFill>
                  <a:schemeClr val="bg1"/>
                </a:solidFill>
                <a:latin typeface="Sakkal Majalla" panose="02000000000000000000" pitchFamily="2" charset="-78"/>
                <a:ea typeface="DIN Next LT Arabic" charset="0"/>
                <a:cs typeface="Sakkal Majalla" panose="02000000000000000000" pitchFamily="2" charset="-78"/>
              </a:rPr>
              <a:t>2021</a:t>
            </a:r>
            <a:endParaRPr lang="ar-SA" sz="1400" b="1" spc="56" dirty="0">
              <a:solidFill>
                <a:schemeClr val="bg1"/>
              </a:solidFill>
              <a:latin typeface="Sakkal Majalla" panose="02000000000000000000" pitchFamily="2" charset="-78"/>
              <a:ea typeface="DIN Next LT Arabic" charset="0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79872385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62199" y="131956"/>
            <a:ext cx="6329515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0365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1200" b="1" i="0" u="none" strike="noStrike" kern="1200" cap="none" spc="56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Sakkal Majalla" panose="02000000000000000000" pitchFamily="2" charset="-78"/>
                <a:ea typeface="DIN Next LT Arabic" charset="0"/>
                <a:cs typeface="Sakkal Majalla" panose="02000000000000000000" pitchFamily="2" charset="-78"/>
              </a:rPr>
              <a:t>التغير الربعي في عدد الزوار الوافدين </a:t>
            </a:r>
            <a:r>
              <a:rPr kumimoji="0" lang="en-US" sz="1200" b="1" i="0" u="none" strike="noStrike" kern="1200" cap="none" spc="56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Sakkal Majalla" panose="02000000000000000000" pitchFamily="2" charset="-78"/>
                <a:ea typeface="DIN Next LT Arabic" charset="0"/>
                <a:cs typeface="Sakkal Majalla" panose="02000000000000000000" pitchFamily="2" charset="-78"/>
              </a:rPr>
              <a:t>Quarterly Change in Number of Inbound Visitors</a:t>
            </a:r>
          </a:p>
          <a:p>
            <a:pPr marL="20365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56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Sakkal Majalla" panose="02000000000000000000" pitchFamily="2" charset="-78"/>
                <a:ea typeface="DIN Next LT Arabic" charset="0"/>
                <a:cs typeface="Sakkal Majalla" panose="02000000000000000000" pitchFamily="2" charset="-78"/>
              </a:rPr>
              <a:t>2021</a:t>
            </a:r>
            <a:endParaRPr kumimoji="0" lang="ar-SA" sz="1400" b="1" i="0" u="none" strike="noStrike" kern="1200" cap="none" spc="56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Sakkal Majalla" panose="02000000000000000000" pitchFamily="2" charset="-78"/>
              <a:ea typeface="DIN Next LT Arabic" charset="0"/>
              <a:cs typeface="Sakkal Majalla" panose="02000000000000000000" pitchFamily="2" charset="-78"/>
            </a:endParaRPr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DDA24EAB-E28D-4E54-AED3-9403F93FA1C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32473620"/>
              </p:ext>
            </p:extLst>
          </p:nvPr>
        </p:nvGraphicFramePr>
        <p:xfrm>
          <a:off x="571500" y="1676400"/>
          <a:ext cx="8001000" cy="3749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2654079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62199" y="131956"/>
            <a:ext cx="63295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3388" algn="ctr" rtl="1">
              <a:defRPr/>
            </a:pPr>
            <a:r>
              <a:rPr lang="ar-SA" sz="1200" b="1" spc="56" dirty="0">
                <a:solidFill>
                  <a:prstClr val="white">
                    <a:lumMod val="95000"/>
                  </a:prst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الزوار الوافدون حسب بلد/ منطقة الإقامة </a:t>
            </a:r>
            <a:r>
              <a:rPr lang="en-US" sz="1200" b="1" spc="56" dirty="0">
                <a:solidFill>
                  <a:prstClr val="white">
                    <a:lumMod val="95000"/>
                  </a:prst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Inbound Visitors by Country/Region of Residence</a:t>
            </a:r>
            <a:r>
              <a:rPr lang="ar-SA" sz="1200" b="1" spc="56" dirty="0">
                <a:solidFill>
                  <a:prstClr val="white">
                    <a:lumMod val="95000"/>
                  </a:prst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endParaRPr lang="en-US" sz="1200" dirty="0">
              <a:solidFill>
                <a:schemeClr val="bg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20365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1200" b="1" i="0" u="none" strike="noStrike" kern="1200" cap="none" spc="56" normalizeH="0" baseline="0" noProof="0" dirty="0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/>
                <a:uLnTx/>
                <a:uFillTx/>
                <a:latin typeface="Sakkal Majalla" panose="02000000000000000000" pitchFamily="2" charset="-78"/>
                <a:ea typeface="DIN Next LT Arabic" charset="0"/>
                <a:cs typeface="Sakkal Majalla" panose="02000000000000000000" pitchFamily="2" charset="-78"/>
              </a:rPr>
              <a:t>2021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53ACC1D0-D2F6-4584-AD00-AD726825679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6408638"/>
              </p:ext>
            </p:extLst>
          </p:nvPr>
        </p:nvGraphicFramePr>
        <p:xfrm>
          <a:off x="83885" y="990600"/>
          <a:ext cx="8976230" cy="38367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91294">
                  <a:extLst>
                    <a:ext uri="{9D8B030D-6E8A-4147-A177-3AD203B41FA5}">
                      <a16:colId xmlns:a16="http://schemas.microsoft.com/office/drawing/2014/main" val="1675680173"/>
                    </a:ext>
                  </a:extLst>
                </a:gridCol>
                <a:gridCol w="1214156">
                  <a:extLst>
                    <a:ext uri="{9D8B030D-6E8A-4147-A177-3AD203B41FA5}">
                      <a16:colId xmlns:a16="http://schemas.microsoft.com/office/drawing/2014/main" val="3897031116"/>
                    </a:ext>
                  </a:extLst>
                </a:gridCol>
                <a:gridCol w="1214156">
                  <a:extLst>
                    <a:ext uri="{9D8B030D-6E8A-4147-A177-3AD203B41FA5}">
                      <a16:colId xmlns:a16="http://schemas.microsoft.com/office/drawing/2014/main" val="443346905"/>
                    </a:ext>
                  </a:extLst>
                </a:gridCol>
                <a:gridCol w="1214156">
                  <a:extLst>
                    <a:ext uri="{9D8B030D-6E8A-4147-A177-3AD203B41FA5}">
                      <a16:colId xmlns:a16="http://schemas.microsoft.com/office/drawing/2014/main" val="713271280"/>
                    </a:ext>
                  </a:extLst>
                </a:gridCol>
                <a:gridCol w="1214156">
                  <a:extLst>
                    <a:ext uri="{9D8B030D-6E8A-4147-A177-3AD203B41FA5}">
                      <a16:colId xmlns:a16="http://schemas.microsoft.com/office/drawing/2014/main" val="659153651"/>
                    </a:ext>
                  </a:extLst>
                </a:gridCol>
                <a:gridCol w="1214156">
                  <a:extLst>
                    <a:ext uri="{9D8B030D-6E8A-4147-A177-3AD203B41FA5}">
                      <a16:colId xmlns:a16="http://schemas.microsoft.com/office/drawing/2014/main" val="2012706223"/>
                    </a:ext>
                  </a:extLst>
                </a:gridCol>
                <a:gridCol w="1214156">
                  <a:extLst>
                    <a:ext uri="{9D8B030D-6E8A-4147-A177-3AD203B41FA5}">
                      <a16:colId xmlns:a16="http://schemas.microsoft.com/office/drawing/2014/main" val="641886176"/>
                    </a:ext>
                  </a:extLst>
                </a:gridCol>
              </a:tblGrid>
              <a:tr h="738662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Country/Region  of Residence</a:t>
                      </a:r>
                    </a:p>
                  </a:txBody>
                  <a:tcPr anchor="ctr">
                    <a:solidFill>
                      <a:srgbClr val="BC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60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الربع الأول</a:t>
                      </a:r>
                    </a:p>
                    <a:p>
                      <a:pPr algn="ctr"/>
                      <a:r>
                        <a:rPr lang="en-US" sz="160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Q1</a:t>
                      </a:r>
                    </a:p>
                  </a:txBody>
                  <a:tcPr anchor="ctr">
                    <a:solidFill>
                      <a:srgbClr val="BC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60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الربع الثاني</a:t>
                      </a:r>
                    </a:p>
                    <a:p>
                      <a:pPr algn="ctr"/>
                      <a:r>
                        <a:rPr lang="en-US" sz="160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Q2</a:t>
                      </a:r>
                    </a:p>
                  </a:txBody>
                  <a:tcPr anchor="ctr">
                    <a:solidFill>
                      <a:srgbClr val="BC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60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الربع الثالث</a:t>
                      </a:r>
                    </a:p>
                    <a:p>
                      <a:pPr algn="ctr"/>
                      <a:r>
                        <a:rPr lang="en-US" sz="160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Q3</a:t>
                      </a:r>
                    </a:p>
                  </a:txBody>
                  <a:tcPr anchor="ctr">
                    <a:solidFill>
                      <a:srgbClr val="BC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60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الربع الرابع</a:t>
                      </a:r>
                    </a:p>
                    <a:p>
                      <a:pPr algn="ctr"/>
                      <a:r>
                        <a:rPr lang="en-US" sz="160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Q4</a:t>
                      </a:r>
                    </a:p>
                  </a:txBody>
                  <a:tcPr anchor="ctr">
                    <a:solidFill>
                      <a:srgbClr val="BC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الإجمالي</a:t>
                      </a:r>
                    </a:p>
                    <a:p>
                      <a:pPr algn="ctr"/>
                      <a:r>
                        <a:rPr lang="en-US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Total</a:t>
                      </a:r>
                      <a:endParaRPr lang="ar-SA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solidFill>
                      <a:srgbClr val="BC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بلد/منطقة الإقامة</a:t>
                      </a:r>
                      <a:endParaRPr lang="en-US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solidFill>
                      <a:srgbClr val="BC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8448769"/>
                  </a:ext>
                </a:extLst>
              </a:tr>
              <a:tr h="376384">
                <a:tc>
                  <a:txBody>
                    <a:bodyPr/>
                    <a:lstStyle/>
                    <a:p>
                      <a:pPr lvl="0" algn="l" rtl="0" fontAlgn="ctr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KSA </a:t>
                      </a:r>
                    </a:p>
                  </a:txBody>
                  <a:tcPr marL="4233" marR="4233" marT="4233" marB="0" anchor="ctr"/>
                </a:tc>
                <a:tc>
                  <a:txBody>
                    <a:bodyPr/>
                    <a:lstStyle/>
                    <a:p>
                      <a:pPr marL="0" lvl="0" algn="ctr" defTabSz="914400" rtl="0" eaLnBrk="1" fontAlgn="ctr" latinLnBrk="0" hangingPunct="1"/>
                      <a:r>
                        <a:rPr lang="en-US" sz="1600" b="0" i="0" u="none" strike="noStrike" kern="120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87,279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lvl="0" algn="ctr" defTabSz="914400" rtl="0" eaLnBrk="1" fontAlgn="ctr" latinLnBrk="0" hangingPunct="1"/>
                      <a:r>
                        <a:rPr lang="en-US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186,234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lvl="0" algn="ctr" defTabSz="914400" rtl="0" eaLnBrk="1" fontAlgn="ctr" latinLnBrk="0" hangingPunct="1"/>
                      <a:r>
                        <a:rPr lang="en-US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1,211,712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lvl="0" algn="ctr" defTabSz="914400" rtl="0" eaLnBrk="1" fontAlgn="ctr" latinLnBrk="0" hangingPunct="1"/>
                      <a:r>
                        <a:rPr lang="en-US" sz="1600" b="0" i="0" u="none" strike="noStrike" kern="120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1,727,278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lvl="0" algn="ctr" defTabSz="914400" rtl="0" eaLnBrk="1" fontAlgn="ctr" latinLnBrk="0" hangingPunct="1"/>
                      <a:r>
                        <a:rPr lang="en-US" sz="1600" b="1" i="0" u="none" strike="noStrike" kern="12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3,212,503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lvl="0" algn="ctr" defTabSz="914400" rtl="0" eaLnBrk="1" fontAlgn="ctr" latinLnBrk="0" hangingPunct="1"/>
                      <a:r>
                        <a:rPr lang="ar-SA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السعودية</a:t>
                      </a:r>
                      <a:endParaRPr lang="en-US" sz="1600" b="1" i="0" u="none" strike="noStrike" kern="12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749425507"/>
                  </a:ext>
                </a:extLst>
              </a:tr>
              <a:tr h="376384">
                <a:tc>
                  <a:txBody>
                    <a:bodyPr/>
                    <a:lstStyle/>
                    <a:p>
                      <a:pPr lvl="0" algn="l" rtl="0" fontAlgn="ctr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Other GCC </a:t>
                      </a:r>
                    </a:p>
                  </a:txBody>
                  <a:tcPr marL="4233" marR="4233" marT="4233" marB="0" anchor="ctr"/>
                </a:tc>
                <a:tc>
                  <a:txBody>
                    <a:bodyPr/>
                    <a:lstStyle/>
                    <a:p>
                      <a:pPr marL="0" lvl="0" algn="ctr" defTabSz="914400" rtl="0" eaLnBrk="1" fontAlgn="ctr" latinLnBrk="0" hangingPunct="1"/>
                      <a:r>
                        <a:rPr lang="en-US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48,763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lvl="0" algn="ctr" defTabSz="914400" rtl="0" eaLnBrk="1" fontAlgn="ctr" latinLnBrk="0" hangingPunct="1"/>
                      <a:r>
                        <a:rPr lang="en-US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50,332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lvl="0" algn="ctr" defTabSz="914400" rtl="0" eaLnBrk="1" fontAlgn="ctr" latinLnBrk="0" hangingPunct="1"/>
                      <a:r>
                        <a:rPr lang="en-US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97,752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lvl="0" algn="ctr" defTabSz="914400" rtl="0" eaLnBrk="1" fontAlgn="ctr" latinLnBrk="0" hangingPunct="1"/>
                      <a:r>
                        <a:rPr lang="en-US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116,303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lvl="0" algn="ctr" defTabSz="914400" rtl="0" eaLnBrk="1" fontAlgn="ctr" latinLnBrk="0" hangingPunct="1"/>
                      <a:r>
                        <a:rPr lang="en-US" sz="1600" b="1" i="0" u="none" strike="noStrike" kern="12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313,151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lvl="0" algn="ctr" defTabSz="914400" rtl="0" eaLnBrk="1" fontAlgn="ctr" latinLnBrk="0" hangingPunct="1"/>
                      <a:r>
                        <a:rPr lang="ar-SA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الدول الخليجية الأخرى</a:t>
                      </a:r>
                      <a:endParaRPr lang="en-US" sz="1600" b="1" i="0" u="none" strike="noStrike" kern="12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381318530"/>
                  </a:ext>
                </a:extLst>
              </a:tr>
              <a:tr h="376384">
                <a:tc>
                  <a:txBody>
                    <a:bodyPr/>
                    <a:lstStyle/>
                    <a:p>
                      <a:pPr lvl="0" algn="l" rtl="0" fontAlgn="ctr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Europe </a:t>
                      </a:r>
                    </a:p>
                  </a:txBody>
                  <a:tcPr marL="4233" marR="4233" marT="4233" marB="0" anchor="ctr"/>
                </a:tc>
                <a:tc>
                  <a:txBody>
                    <a:bodyPr/>
                    <a:lstStyle/>
                    <a:p>
                      <a:pPr marL="0" lvl="0" algn="ctr" defTabSz="914400" rtl="0" eaLnBrk="1" fontAlgn="ctr" latinLnBrk="0" hangingPunct="1"/>
                      <a:r>
                        <a:rPr lang="en-US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5,654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lvl="0" algn="ctr" defTabSz="914400" rtl="0" eaLnBrk="1" fontAlgn="ctr" latinLnBrk="0" hangingPunct="1"/>
                      <a:r>
                        <a:rPr lang="en-US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4,845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lvl="0" algn="ctr" defTabSz="914400" rtl="0" eaLnBrk="1" fontAlgn="ctr" latinLnBrk="0" hangingPunct="1"/>
                      <a:r>
                        <a:rPr lang="en-US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6,510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lvl="0" algn="ctr" defTabSz="914400" rtl="0" eaLnBrk="1" fontAlgn="ctr" latinLnBrk="0" hangingPunct="1"/>
                      <a:r>
                        <a:rPr lang="en-US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8,586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lvl="0" algn="ctr" defTabSz="914400" rtl="0" eaLnBrk="1" fontAlgn="ctr" latinLnBrk="0" hangingPunct="1"/>
                      <a:r>
                        <a:rPr lang="en-US" sz="1600" b="1" i="0" u="none" strike="noStrike" kern="12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25,596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lvl="0" algn="ctr" defTabSz="914400" rtl="0" eaLnBrk="1" fontAlgn="ctr" latinLnBrk="0" hangingPunct="1"/>
                      <a:r>
                        <a:rPr lang="ar-SA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أوروبا</a:t>
                      </a:r>
                      <a:endParaRPr lang="en-US" sz="1600" b="1" i="0" u="none" strike="noStrike" kern="12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853514281"/>
                  </a:ext>
                </a:extLst>
              </a:tr>
              <a:tr h="376384">
                <a:tc>
                  <a:txBody>
                    <a:bodyPr/>
                    <a:lstStyle/>
                    <a:p>
                      <a:pPr lvl="0" algn="l" rtl="0" fontAlgn="ctr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Asia </a:t>
                      </a:r>
                    </a:p>
                  </a:txBody>
                  <a:tcPr marL="4233" marR="4233" marT="4233" marB="0" anchor="ctr"/>
                </a:tc>
                <a:tc>
                  <a:txBody>
                    <a:bodyPr/>
                    <a:lstStyle/>
                    <a:p>
                      <a:pPr marL="0" lvl="0" algn="ctr" defTabSz="914400" rtl="0" eaLnBrk="1" fontAlgn="ctr" latinLnBrk="0" hangingPunct="1"/>
                      <a:r>
                        <a:rPr lang="en-US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4,773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lvl="0" algn="ctr" defTabSz="914400" rtl="0" eaLnBrk="1" fontAlgn="ctr" latinLnBrk="0" hangingPunct="1"/>
                      <a:r>
                        <a:rPr lang="en-US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4,947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lvl="0" algn="ctr" defTabSz="914400" rtl="0" eaLnBrk="1" fontAlgn="ctr" latinLnBrk="0" hangingPunct="1"/>
                      <a:r>
                        <a:rPr lang="en-US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4,848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lvl="0" algn="ctr" defTabSz="914400" rtl="0" eaLnBrk="1" fontAlgn="ctr" latinLnBrk="0" hangingPunct="1"/>
                      <a:r>
                        <a:rPr lang="en-US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7,868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lvl="0" algn="ctr" defTabSz="914400" rtl="0" eaLnBrk="1" fontAlgn="ctr" latinLnBrk="0" hangingPunct="1"/>
                      <a:r>
                        <a:rPr lang="en-US" sz="1600" b="1" i="0" u="none" strike="noStrike" kern="12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22,436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lvl="0" algn="ctr" defTabSz="914400" rtl="0" eaLnBrk="1" fontAlgn="ctr" latinLnBrk="0" hangingPunct="1"/>
                      <a:r>
                        <a:rPr lang="ar-SA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آسيا</a:t>
                      </a:r>
                      <a:endParaRPr lang="en-US" sz="1600" b="1" i="0" u="none" strike="noStrike" kern="12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999126764"/>
                  </a:ext>
                </a:extLst>
              </a:tr>
              <a:tr h="376384">
                <a:tc>
                  <a:txBody>
                    <a:bodyPr/>
                    <a:lstStyle/>
                    <a:p>
                      <a:pPr lvl="0" algn="l" rtl="0" fontAlgn="ctr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Middle East </a:t>
                      </a:r>
                    </a:p>
                  </a:txBody>
                  <a:tcPr marL="4233" marR="4233" marT="4233" marB="0" anchor="ctr"/>
                </a:tc>
                <a:tc>
                  <a:txBody>
                    <a:bodyPr/>
                    <a:lstStyle/>
                    <a:p>
                      <a:pPr marL="0" lvl="0" algn="ctr" defTabSz="914400" rtl="0" eaLnBrk="1" fontAlgn="ctr" latinLnBrk="0" hangingPunct="1"/>
                      <a:r>
                        <a:rPr lang="en-US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2,553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lvl="0" algn="ctr" defTabSz="914400" rtl="0" eaLnBrk="1" fontAlgn="ctr" latinLnBrk="0" hangingPunct="1"/>
                      <a:r>
                        <a:rPr lang="en-US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3,707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lvl="0" algn="ctr" defTabSz="914400" rtl="0" eaLnBrk="1" fontAlgn="ctr" latinLnBrk="0" hangingPunct="1"/>
                      <a:r>
                        <a:rPr lang="en-US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9,063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lvl="0" algn="ctr" defTabSz="914400" rtl="0" eaLnBrk="1" fontAlgn="ctr" latinLnBrk="0" hangingPunct="1"/>
                      <a:r>
                        <a:rPr lang="en-US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4,070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lvl="0" algn="ctr" defTabSz="914400" rtl="0" eaLnBrk="1" fontAlgn="ctr" latinLnBrk="0" hangingPunct="1"/>
                      <a:r>
                        <a:rPr lang="en-US" sz="1600" b="1" i="0" u="none" strike="noStrike" kern="12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19,391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lvl="0" algn="ctr" defTabSz="914400" rtl="0" eaLnBrk="1" fontAlgn="ctr" latinLnBrk="0" hangingPunct="1"/>
                      <a:r>
                        <a:rPr lang="ar-SA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الشرق الأوسط</a:t>
                      </a:r>
                      <a:endParaRPr lang="en-US" sz="1600" b="1" i="0" u="none" strike="noStrike" kern="12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143047765"/>
                  </a:ext>
                </a:extLst>
              </a:tr>
              <a:tr h="376384">
                <a:tc>
                  <a:txBody>
                    <a:bodyPr/>
                    <a:lstStyle/>
                    <a:p>
                      <a:pPr lvl="0" algn="l" rtl="0" fontAlgn="ctr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America </a:t>
                      </a:r>
                    </a:p>
                  </a:txBody>
                  <a:tcPr marL="4233" marR="4233" marT="4233" marB="0" anchor="ctr"/>
                </a:tc>
                <a:tc>
                  <a:txBody>
                    <a:bodyPr/>
                    <a:lstStyle/>
                    <a:p>
                      <a:pPr marL="0" lvl="0" algn="ctr" defTabSz="914400" rtl="0" eaLnBrk="1" fontAlgn="ctr" latinLnBrk="0" hangingPunct="1"/>
                      <a:r>
                        <a:rPr lang="en-US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2,643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lvl="0" algn="ctr" defTabSz="914400" rtl="0" eaLnBrk="1" fontAlgn="ctr" latinLnBrk="0" hangingPunct="1"/>
                      <a:r>
                        <a:rPr lang="en-US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3,379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lvl="0" algn="ctr" defTabSz="914400" rtl="0" eaLnBrk="1" fontAlgn="ctr" latinLnBrk="0" hangingPunct="1"/>
                      <a:r>
                        <a:rPr lang="en-US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4,397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lvl="0" algn="ctr" defTabSz="914400" rtl="0" eaLnBrk="1" fontAlgn="ctr" latinLnBrk="0" hangingPunct="1"/>
                      <a:r>
                        <a:rPr lang="en-US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4,679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lvl="0" algn="ctr" defTabSz="914400" rtl="0" eaLnBrk="1" fontAlgn="ctr" latinLnBrk="0" hangingPunct="1"/>
                      <a:r>
                        <a:rPr lang="en-US" sz="1600" b="1" i="0" u="none" strike="noStrike" kern="12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15,097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lvl="0" algn="ctr" defTabSz="914400" rtl="0" eaLnBrk="1" fontAlgn="ctr" latinLnBrk="0" hangingPunct="1"/>
                      <a:r>
                        <a:rPr lang="ar-SA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أمريكا</a:t>
                      </a:r>
                      <a:endParaRPr lang="en-US" sz="1600" b="1" i="0" u="none" strike="noStrike" kern="12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41152532"/>
                  </a:ext>
                </a:extLst>
              </a:tr>
              <a:tr h="376384">
                <a:tc>
                  <a:txBody>
                    <a:bodyPr/>
                    <a:lstStyle/>
                    <a:p>
                      <a:pPr lvl="0" algn="l" rtl="0" fontAlgn="ctr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Other Countries </a:t>
                      </a:r>
                    </a:p>
                  </a:txBody>
                  <a:tcPr marL="4233" marR="4233" marT="4233" marB="0" anchor="ctr"/>
                </a:tc>
                <a:tc>
                  <a:txBody>
                    <a:bodyPr/>
                    <a:lstStyle/>
                    <a:p>
                      <a:pPr marL="0" lvl="0" algn="ctr" defTabSz="914400" rtl="0" eaLnBrk="1" fontAlgn="ctr" latinLnBrk="0" hangingPunct="1"/>
                      <a:r>
                        <a:rPr lang="en-US" sz="1600" b="0" i="0" u="none" strike="noStrike" kern="120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755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lvl="0" algn="ctr" defTabSz="914400" rtl="0" eaLnBrk="1" fontAlgn="ctr" latinLnBrk="0" hangingPunct="1"/>
                      <a:r>
                        <a:rPr lang="en-US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743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lvl="0" algn="ctr" defTabSz="914400" rtl="0" eaLnBrk="1" fontAlgn="ctr" latinLnBrk="0" hangingPunct="1"/>
                      <a:r>
                        <a:rPr lang="en-US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947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lvl="0" algn="ctr" defTabSz="914400" rtl="0" eaLnBrk="1" fontAlgn="ctr" latinLnBrk="0" hangingPunct="1"/>
                      <a:r>
                        <a:rPr lang="en-US" sz="1600" b="0" i="0" u="none" strike="noStrike" kern="120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1,461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lvl="0" algn="ctr" defTabSz="914400" rtl="0" eaLnBrk="1" fontAlgn="ctr" latinLnBrk="0" hangingPunct="1"/>
                      <a:r>
                        <a:rPr lang="en-US" sz="1600" b="1" i="0" u="none" strike="noStrike" kern="12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3,905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lvl="0" algn="ctr" defTabSz="914400" rtl="0" eaLnBrk="1" fontAlgn="ctr" latinLnBrk="0" hangingPunct="1"/>
                      <a:r>
                        <a:rPr lang="ar-SA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الدول الأخرى</a:t>
                      </a:r>
                      <a:endParaRPr lang="en-US" sz="1600" b="1" i="0" u="none" strike="noStrike" kern="12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782795827"/>
                  </a:ext>
                </a:extLst>
              </a:tr>
              <a:tr h="35213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Total </a:t>
                      </a:r>
                    </a:p>
                  </a:txBody>
                  <a:tcPr marL="4233" marR="4233" marT="4233" marB="0" anchor="ctr">
                    <a:solidFill>
                      <a:srgbClr val="B39C5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algn="ctr" defTabSz="914400" rtl="0" eaLnBrk="1" fontAlgn="ctr" latinLnBrk="0" hangingPunct="1"/>
                      <a:r>
                        <a:rPr lang="en-US" sz="16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152,420</a:t>
                      </a:r>
                    </a:p>
                  </a:txBody>
                  <a:tcPr marL="0" marR="0" marT="0" marB="0" anchor="ctr">
                    <a:solidFill>
                      <a:srgbClr val="B39C5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algn="ctr" defTabSz="914400" rtl="0" eaLnBrk="1" fontAlgn="ctr" latinLnBrk="0" hangingPunct="1"/>
                      <a:r>
                        <a:rPr lang="en-US" sz="16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254,186</a:t>
                      </a:r>
                    </a:p>
                  </a:txBody>
                  <a:tcPr marL="0" marR="0" marT="0" marB="0" anchor="ctr">
                    <a:solidFill>
                      <a:srgbClr val="B39C5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algn="ctr" defTabSz="914400" rtl="0" eaLnBrk="1" fontAlgn="ctr" latinLnBrk="0" hangingPunct="1"/>
                      <a:r>
                        <a:rPr lang="en-US" sz="16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1,335,229</a:t>
                      </a:r>
                    </a:p>
                  </a:txBody>
                  <a:tcPr marL="0" marR="0" marT="0" marB="0" anchor="ctr">
                    <a:solidFill>
                      <a:srgbClr val="B39C5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algn="ctr" defTabSz="914400" rtl="0" eaLnBrk="1" fontAlgn="ctr" latinLnBrk="0" hangingPunct="1"/>
                      <a:r>
                        <a:rPr lang="en-US" sz="16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1,870,244</a:t>
                      </a:r>
                    </a:p>
                  </a:txBody>
                  <a:tcPr marL="0" marR="0" marT="0" marB="0" anchor="ctr">
                    <a:solidFill>
                      <a:srgbClr val="B39C5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algn="ctr" defTabSz="914400" rtl="0" eaLnBrk="1" fontAlgn="ctr" latinLnBrk="0" hangingPunct="1"/>
                      <a:r>
                        <a:rPr lang="en-US" sz="16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3,612,079</a:t>
                      </a:r>
                    </a:p>
                  </a:txBody>
                  <a:tcPr marL="0" marR="0" marT="0" marB="0" anchor="ctr">
                    <a:solidFill>
                      <a:srgbClr val="B39C5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algn="ctr" defTabSz="914400" rtl="0" eaLnBrk="1" fontAlgn="ctr" latinLnBrk="0" hangingPunct="1"/>
                      <a:r>
                        <a:rPr lang="ar-SA" sz="16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الإجمالي</a:t>
                      </a:r>
                      <a:endParaRPr lang="en-US" sz="1600" b="1" i="0" u="none" strike="noStrike" kern="1200" dirty="0">
                        <a:solidFill>
                          <a:schemeClr val="bg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marL="0" marR="0" marT="0" marB="0" anchor="ctr">
                    <a:solidFill>
                      <a:srgbClr val="B39C5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0285137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0ADE07BE-7F38-4BCF-BAE4-826407B4B76B}"/>
              </a:ext>
            </a:extLst>
          </p:cNvPr>
          <p:cNvSpPr txBox="1"/>
          <p:nvPr/>
        </p:nvSpPr>
        <p:spPr>
          <a:xfrm>
            <a:off x="1143000" y="5029200"/>
            <a:ext cx="7190508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1400" dirty="0">
                <a:solidFill>
                  <a:srgbClr val="FF0000"/>
                </a:solidFill>
                <a:cs typeface="Sakkal Majalla" panose="02000000000000000000" pitchFamily="2" charset="-78"/>
              </a:rPr>
              <a:t>N.B. As per UNWTO recommendations, visitors are counted based on country of residence rather than nationality. For example, inbound visitors from KSA include Saudi nationals plus expats residing permanently in KSA.</a:t>
            </a:r>
          </a:p>
        </p:txBody>
      </p:sp>
    </p:spTree>
    <p:extLst>
      <p:ext uri="{BB962C8B-B14F-4D97-AF65-F5344CB8AC3E}">
        <p14:creationId xmlns:p14="http://schemas.microsoft.com/office/powerpoint/2010/main" val="7275168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62199" y="131956"/>
            <a:ext cx="63295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3388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1200" b="1" i="0" u="none" strike="noStrike" kern="1200" cap="none" spc="56" normalizeH="0" baseline="0" noProof="0" dirty="0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/>
                <a:uLnTx/>
                <a:uFillTx/>
                <a:latin typeface="Sakkal Majalla" panose="02000000000000000000" pitchFamily="2" charset="-78"/>
                <a:ea typeface="+mn-ea"/>
                <a:cs typeface="Sakkal Majalla" panose="02000000000000000000" pitchFamily="2" charset="-78"/>
              </a:rPr>
              <a:t>الزوار الوافدون حسب ال</a:t>
            </a:r>
            <a:r>
              <a:rPr lang="ar-SA" sz="1200" b="1" spc="56" dirty="0">
                <a:solidFill>
                  <a:prstClr val="white">
                    <a:lumMod val="95000"/>
                  </a:prst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ج</a:t>
            </a:r>
            <a:r>
              <a:rPr kumimoji="0" lang="ar-SA" sz="1200" b="1" i="0" u="none" strike="noStrike" kern="1200" cap="none" spc="56" normalizeH="0" baseline="0" noProof="0" dirty="0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/>
                <a:uLnTx/>
                <a:uFillTx/>
                <a:latin typeface="Sakkal Majalla" panose="02000000000000000000" pitchFamily="2" charset="-78"/>
                <a:ea typeface="+mn-ea"/>
                <a:cs typeface="Sakkal Majalla" panose="02000000000000000000" pitchFamily="2" charset="-78"/>
              </a:rPr>
              <a:t>نسية </a:t>
            </a:r>
            <a:r>
              <a:rPr kumimoji="0" lang="en-US" sz="1200" b="1" i="0" u="none" strike="noStrike" kern="1200" cap="none" spc="56" normalizeH="0" baseline="0" noProof="0" dirty="0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/>
                <a:uLnTx/>
                <a:uFillTx/>
                <a:latin typeface="Sakkal Majalla" panose="02000000000000000000" pitchFamily="2" charset="-78"/>
                <a:ea typeface="+mn-ea"/>
                <a:cs typeface="Sakkal Majalla" panose="02000000000000000000" pitchFamily="2" charset="-78"/>
              </a:rPr>
              <a:t>Inbound Visitors by </a:t>
            </a:r>
            <a:r>
              <a:rPr lang="en-US" sz="1200" b="1" spc="56" dirty="0">
                <a:solidFill>
                  <a:prstClr val="white">
                    <a:lumMod val="95000"/>
                  </a:prst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Nationality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akkal Majalla" panose="02000000000000000000" pitchFamily="2" charset="-78"/>
              <a:ea typeface="+mn-ea"/>
              <a:cs typeface="Sakkal Majalla" panose="02000000000000000000" pitchFamily="2" charset="-78"/>
            </a:endParaRPr>
          </a:p>
          <a:p>
            <a:pPr marL="20365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1200" b="1" i="0" u="none" strike="noStrike" kern="1200" cap="none" spc="56" normalizeH="0" baseline="0" noProof="0" dirty="0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/>
                <a:uLnTx/>
                <a:uFillTx/>
                <a:latin typeface="Sakkal Majalla" panose="02000000000000000000" pitchFamily="2" charset="-78"/>
                <a:ea typeface="DIN Next LT Arabic" charset="0"/>
                <a:cs typeface="Sakkal Majalla" panose="02000000000000000000" pitchFamily="2" charset="-78"/>
              </a:rPr>
              <a:t>2021</a:t>
            </a:r>
          </a:p>
        </p:txBody>
      </p:sp>
      <p:graphicFrame>
        <p:nvGraphicFramePr>
          <p:cNvPr id="3" name="Table 4">
            <a:extLst>
              <a:ext uri="{FF2B5EF4-FFF2-40B4-BE49-F238E27FC236}">
                <a16:creationId xmlns:a16="http://schemas.microsoft.com/office/drawing/2014/main" id="{C32C5CAC-81E2-4389-96CD-11749E1CD2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9754766"/>
              </p:ext>
            </p:extLst>
          </p:nvPr>
        </p:nvGraphicFramePr>
        <p:xfrm>
          <a:off x="228600" y="762000"/>
          <a:ext cx="8763002" cy="5943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1118">
                  <a:extLst>
                    <a:ext uri="{9D8B030D-6E8A-4147-A177-3AD203B41FA5}">
                      <a16:colId xmlns:a16="http://schemas.microsoft.com/office/drawing/2014/main" val="1675680173"/>
                    </a:ext>
                  </a:extLst>
                </a:gridCol>
                <a:gridCol w="1185314">
                  <a:extLst>
                    <a:ext uri="{9D8B030D-6E8A-4147-A177-3AD203B41FA5}">
                      <a16:colId xmlns:a16="http://schemas.microsoft.com/office/drawing/2014/main" val="3897031116"/>
                    </a:ext>
                  </a:extLst>
                </a:gridCol>
                <a:gridCol w="1185314">
                  <a:extLst>
                    <a:ext uri="{9D8B030D-6E8A-4147-A177-3AD203B41FA5}">
                      <a16:colId xmlns:a16="http://schemas.microsoft.com/office/drawing/2014/main" val="443346905"/>
                    </a:ext>
                  </a:extLst>
                </a:gridCol>
                <a:gridCol w="1185314">
                  <a:extLst>
                    <a:ext uri="{9D8B030D-6E8A-4147-A177-3AD203B41FA5}">
                      <a16:colId xmlns:a16="http://schemas.microsoft.com/office/drawing/2014/main" val="713271280"/>
                    </a:ext>
                  </a:extLst>
                </a:gridCol>
                <a:gridCol w="1185314">
                  <a:extLst>
                    <a:ext uri="{9D8B030D-6E8A-4147-A177-3AD203B41FA5}">
                      <a16:colId xmlns:a16="http://schemas.microsoft.com/office/drawing/2014/main" val="659153651"/>
                    </a:ext>
                  </a:extLst>
                </a:gridCol>
                <a:gridCol w="1185314">
                  <a:extLst>
                    <a:ext uri="{9D8B030D-6E8A-4147-A177-3AD203B41FA5}">
                      <a16:colId xmlns:a16="http://schemas.microsoft.com/office/drawing/2014/main" val="2012706223"/>
                    </a:ext>
                  </a:extLst>
                </a:gridCol>
                <a:gridCol w="1185314">
                  <a:extLst>
                    <a:ext uri="{9D8B030D-6E8A-4147-A177-3AD203B41FA5}">
                      <a16:colId xmlns:a16="http://schemas.microsoft.com/office/drawing/2014/main" val="641886176"/>
                    </a:ext>
                  </a:extLst>
                </a:gridCol>
              </a:tblGrid>
              <a:tr h="5613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Country/Region  of Residence</a:t>
                      </a:r>
                    </a:p>
                  </a:txBody>
                  <a:tcPr anchor="ctr">
                    <a:solidFill>
                      <a:srgbClr val="BC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40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الربع الأول</a:t>
                      </a:r>
                    </a:p>
                    <a:p>
                      <a:pPr algn="ctr"/>
                      <a:r>
                        <a:rPr lang="en-US" sz="140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Q1</a:t>
                      </a:r>
                    </a:p>
                  </a:txBody>
                  <a:tcPr anchor="ctr">
                    <a:solidFill>
                      <a:srgbClr val="BC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40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الربع الثاني</a:t>
                      </a:r>
                    </a:p>
                    <a:p>
                      <a:pPr algn="ctr"/>
                      <a:r>
                        <a:rPr lang="en-US" sz="140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Q2</a:t>
                      </a:r>
                    </a:p>
                  </a:txBody>
                  <a:tcPr anchor="ctr">
                    <a:solidFill>
                      <a:srgbClr val="BC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40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الربع الثالث</a:t>
                      </a:r>
                    </a:p>
                    <a:p>
                      <a:pPr algn="ctr"/>
                      <a:r>
                        <a:rPr lang="en-US" sz="140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Q3</a:t>
                      </a:r>
                    </a:p>
                  </a:txBody>
                  <a:tcPr anchor="ctr">
                    <a:solidFill>
                      <a:srgbClr val="BC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40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الربع الرابع</a:t>
                      </a:r>
                    </a:p>
                    <a:p>
                      <a:pPr algn="ctr"/>
                      <a:r>
                        <a:rPr lang="en-US" sz="140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Q4</a:t>
                      </a:r>
                    </a:p>
                  </a:txBody>
                  <a:tcPr anchor="ctr">
                    <a:solidFill>
                      <a:srgbClr val="BC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الإجمالي</a:t>
                      </a:r>
                    </a:p>
                    <a:p>
                      <a:pPr algn="ctr"/>
                      <a:r>
                        <a:rPr lang="en-US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Total</a:t>
                      </a:r>
                      <a:endParaRPr lang="ar-SA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solidFill>
                      <a:srgbClr val="BC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بلد/منطقة الإقامة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solidFill>
                      <a:srgbClr val="BC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8448769"/>
                  </a:ext>
                </a:extLst>
              </a:tr>
              <a:tr h="23114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KSA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5,399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89,055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1,070,725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1,534,275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2,699,454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SA" sz="1400" b="0" i="0" u="none" strike="noStrike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السعودية 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749425507"/>
                  </a:ext>
                </a:extLst>
              </a:tr>
              <a:tr h="46228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Times New Roman" panose="02020603050405020304" pitchFamily="18" charset="0"/>
                          <a:cs typeface="Sakkal Majalla" panose="02000000000000000000" pitchFamily="2" charset="-78"/>
                        </a:rPr>
                        <a:t> UAE </a:t>
                      </a:r>
                      <a:endParaRPr lang="en-US" sz="1400" b="0" i="0" u="none" strike="noStrike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1,963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2,008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4,353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10,656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18,980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SA" sz="1400" b="0" i="0" u="none" strike="noStrike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 الإمارات العربية المتحدة 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381318530"/>
                  </a:ext>
                </a:extLst>
              </a:tr>
              <a:tr h="23114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Times New Roman" panose="02020603050405020304" pitchFamily="18" charset="0"/>
                          <a:cs typeface="Sakkal Majalla" panose="02000000000000000000" pitchFamily="2" charset="-78"/>
                        </a:rPr>
                        <a:t> Kuwait  </a:t>
                      </a:r>
                      <a:endParaRPr lang="en-US" sz="1400" b="0" i="0" u="none" strike="noStrike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4,177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3,197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33,659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33,673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74,706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SA" sz="1400" b="0" i="0" u="none" strike="noStrike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الكويت 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853514281"/>
                  </a:ext>
                </a:extLst>
              </a:tr>
              <a:tr h="23114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Times New Roman" panose="02020603050405020304" pitchFamily="18" charset="0"/>
                          <a:cs typeface="Sakkal Majalla" panose="02000000000000000000" pitchFamily="2" charset="-78"/>
                        </a:rPr>
                        <a:t> Oman  </a:t>
                      </a:r>
                      <a:endParaRPr lang="en-US" sz="1400" b="0" i="0" u="none" strike="noStrike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1,366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1,160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2,442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6,199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11,167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SA" sz="1400" b="0" i="0" u="none" strike="noStrike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سلطنة عمان 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999126764"/>
                  </a:ext>
                </a:extLst>
              </a:tr>
              <a:tr h="23114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Times New Roman" panose="02020603050405020304" pitchFamily="18" charset="0"/>
                          <a:cs typeface="Sakkal Majalla" panose="02000000000000000000" pitchFamily="2" charset="-78"/>
                        </a:rPr>
                        <a:t> Russia  </a:t>
                      </a:r>
                      <a:endParaRPr lang="en-US" sz="1400" b="0" i="0" u="none" strike="noStrike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555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630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846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1,392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3,423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SA" sz="1400" b="0" i="0" u="none" strike="noStrike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روسيا الاتحادية 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143047765"/>
                  </a:ext>
                </a:extLst>
              </a:tr>
              <a:tr h="23114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Times New Roman" panose="02020603050405020304" pitchFamily="18" charset="0"/>
                          <a:cs typeface="Sakkal Majalla" panose="02000000000000000000" pitchFamily="2" charset="-78"/>
                        </a:rPr>
                        <a:t> Israel  </a:t>
                      </a:r>
                      <a:endParaRPr lang="en-US" sz="1400" b="0" i="0" u="none" strike="noStrike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17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89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106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SA" sz="1400" b="0" i="0" u="none" strike="noStrike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اسرائيل 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41152532"/>
                  </a:ext>
                </a:extLst>
              </a:tr>
              <a:tr h="23114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Times New Roman" panose="02020603050405020304" pitchFamily="18" charset="0"/>
                          <a:cs typeface="Sakkal Majalla" panose="02000000000000000000" pitchFamily="2" charset="-78"/>
                        </a:rPr>
                        <a:t> India  </a:t>
                      </a:r>
                      <a:endParaRPr lang="en-US" sz="1400" b="0" i="0" u="none" strike="noStrike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40,686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44,037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51,089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74,184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209,995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SA" sz="1400" b="0" i="0" u="none" strike="noStrike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جمهوريه الهند 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313806911"/>
                  </a:ext>
                </a:extLst>
              </a:tr>
              <a:tr h="23114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Times New Roman" panose="02020603050405020304" pitchFamily="18" charset="0"/>
                          <a:cs typeface="Sakkal Majalla" panose="02000000000000000000" pitchFamily="2" charset="-78"/>
                        </a:rPr>
                        <a:t> Turkey  </a:t>
                      </a:r>
                      <a:endParaRPr lang="en-US" sz="1400" b="0" i="0" u="none" strike="noStrike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400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533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1,084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1,670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3,687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SA" sz="1400" b="0" i="0" u="none" strike="noStrike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تركيا 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863118349"/>
                  </a:ext>
                </a:extLst>
              </a:tr>
              <a:tr h="23114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Times New Roman" panose="02020603050405020304" pitchFamily="18" charset="0"/>
                          <a:cs typeface="Sakkal Majalla" panose="02000000000000000000" pitchFamily="2" charset="-78"/>
                        </a:rPr>
                        <a:t> Egypt  </a:t>
                      </a:r>
                      <a:endParaRPr lang="en-US" sz="1400" b="0" i="0" u="none" strike="noStrike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8,755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14,540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32,910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17,249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73,454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SA" sz="1400" b="0" i="0" u="none" strike="noStrike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جمهورية مصر العربية  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54386443"/>
                  </a:ext>
                </a:extLst>
              </a:tr>
              <a:tr h="23114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Times New Roman" panose="02020603050405020304" pitchFamily="18" charset="0"/>
                          <a:cs typeface="Sakkal Majalla" panose="02000000000000000000" pitchFamily="2" charset="-78"/>
                        </a:rPr>
                        <a:t> UK  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10,567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10,455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14,620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20,802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56,444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SA" sz="1400" b="0" i="0" u="none" strike="noStrike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المملكة المتحدة 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472441358"/>
                  </a:ext>
                </a:extLst>
              </a:tr>
              <a:tr h="23114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Times New Roman" panose="02020603050405020304" pitchFamily="18" charset="0"/>
                          <a:cs typeface="Sakkal Majalla" panose="02000000000000000000" pitchFamily="2" charset="-78"/>
                        </a:rPr>
                        <a:t> France  </a:t>
                      </a:r>
                      <a:endParaRPr lang="en-US" sz="1400" b="0" i="0" u="none" strike="noStrike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1,331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1,477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1,983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3,002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7,794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SA" sz="1400" b="0" i="0" u="none" strike="noStrike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فرنسـا 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912839854"/>
                  </a:ext>
                </a:extLst>
              </a:tr>
              <a:tr h="23114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Times New Roman" panose="02020603050405020304" pitchFamily="18" charset="0"/>
                          <a:cs typeface="Sakkal Majalla" panose="02000000000000000000" pitchFamily="2" charset="-78"/>
                        </a:rPr>
                        <a:t> Germany  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1,419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2,198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2,200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3,291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9,108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SA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المانيا الإتحادية 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874455498"/>
                  </a:ext>
                </a:extLst>
              </a:tr>
              <a:tr h="23114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Times New Roman" panose="02020603050405020304" pitchFamily="18" charset="0"/>
                          <a:cs typeface="Sakkal Majalla" panose="02000000000000000000" pitchFamily="2" charset="-78"/>
                        </a:rPr>
                        <a:t> Italy  </a:t>
                      </a:r>
                      <a:endParaRPr lang="en-US" sz="1400" b="0" i="0" u="none" strike="noStrike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1,430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1,060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1,360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2,066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5,916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SA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إيطاليا 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782795827"/>
                  </a:ext>
                </a:extLst>
              </a:tr>
              <a:tr h="23114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Times New Roman" panose="02020603050405020304" pitchFamily="18" charset="0"/>
                          <a:cs typeface="Sakkal Majalla" panose="02000000000000000000" pitchFamily="2" charset="-78"/>
                        </a:rPr>
                        <a:t> Spain  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794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628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846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1,223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3,491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SA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اسـبانيـا 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935930428"/>
                  </a:ext>
                </a:extLst>
              </a:tr>
              <a:tr h="23114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Times New Roman" panose="02020603050405020304" pitchFamily="18" charset="0"/>
                          <a:cs typeface="Sakkal Majalla" panose="02000000000000000000" pitchFamily="2" charset="-78"/>
                        </a:rPr>
                        <a:t> Cyprus  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43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58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115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143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359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SA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قبرص 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62686209"/>
                  </a:ext>
                </a:extLst>
              </a:tr>
              <a:tr h="23114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Times New Roman" panose="02020603050405020304" pitchFamily="18" charset="0"/>
                          <a:cs typeface="Sakkal Majalla" panose="02000000000000000000" pitchFamily="2" charset="-78"/>
                        </a:rPr>
                        <a:t> Singapore  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100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169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342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481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1,092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SA" sz="1400" b="0" i="0" u="none" strike="noStrike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سـنغافوره 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594027459"/>
                  </a:ext>
                </a:extLst>
              </a:tr>
              <a:tr h="23114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Times New Roman" panose="02020603050405020304" pitchFamily="18" charset="0"/>
                          <a:cs typeface="Sakkal Majalla" panose="02000000000000000000" pitchFamily="2" charset="-78"/>
                        </a:rPr>
                        <a:t> Pakistan  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18,372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19,747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18,316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24,727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81,161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SA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باكسـتان 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524457810"/>
                  </a:ext>
                </a:extLst>
              </a:tr>
              <a:tr h="23114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Times New Roman" panose="02020603050405020304" pitchFamily="18" charset="0"/>
                          <a:cs typeface="Sakkal Majalla" panose="02000000000000000000" pitchFamily="2" charset="-78"/>
                        </a:rPr>
                        <a:t> USA  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5,737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7,913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11,332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14,090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39,073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SA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الولايات المتحدة 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352705670"/>
                  </a:ext>
                </a:extLst>
              </a:tr>
              <a:tr h="23114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Times New Roman" panose="02020603050405020304" pitchFamily="18" charset="0"/>
                          <a:cs typeface="Sakkal Majalla" panose="02000000000000000000" pitchFamily="2" charset="-78"/>
                        </a:rPr>
                        <a:t> China  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1,187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1,905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2,056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3,368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8,516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SA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جمهورية الصين 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719066244"/>
                  </a:ext>
                </a:extLst>
              </a:tr>
              <a:tr h="26416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Sub-Total </a:t>
                      </a:r>
                    </a:p>
                  </a:txBody>
                  <a:tcPr marL="0" marR="0" marT="0" marB="0" anchor="ctr">
                    <a:solidFill>
                      <a:srgbClr val="B39C5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>
                          <a:solidFill>
                            <a:schemeClr val="bg1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104,299</a:t>
                      </a:r>
                    </a:p>
                  </a:txBody>
                  <a:tcPr marL="0" marR="0" marT="0" marB="0" anchor="ctr">
                    <a:solidFill>
                      <a:srgbClr val="B39C5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>
                          <a:solidFill>
                            <a:schemeClr val="bg1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200,770</a:t>
                      </a:r>
                    </a:p>
                  </a:txBody>
                  <a:tcPr marL="0" marR="0" marT="0" marB="0" anchor="ctr">
                    <a:solidFill>
                      <a:srgbClr val="B39C5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1,250,277</a:t>
                      </a:r>
                    </a:p>
                  </a:txBody>
                  <a:tcPr marL="0" marR="0" marT="0" marB="0" anchor="ctr">
                    <a:solidFill>
                      <a:srgbClr val="B39C5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1,752,580</a:t>
                      </a:r>
                    </a:p>
                  </a:txBody>
                  <a:tcPr marL="0" marR="0" marT="0" marB="0" anchor="ctr">
                    <a:solidFill>
                      <a:srgbClr val="B39C5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3,307,926</a:t>
                      </a:r>
                    </a:p>
                  </a:txBody>
                  <a:tcPr marL="0" marR="0" marT="0" marB="0" anchor="ctr">
                    <a:solidFill>
                      <a:srgbClr val="B39C5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SA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المجموع الفرعي </a:t>
                      </a:r>
                    </a:p>
                  </a:txBody>
                  <a:tcPr marL="0" marR="0" marT="0" marB="0" anchor="ctr">
                    <a:solidFill>
                      <a:srgbClr val="B39C5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9643134"/>
                  </a:ext>
                </a:extLst>
              </a:tr>
              <a:tr h="2311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Other Countries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48,120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53,417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84,952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117,664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304,153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SA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الدول الأخرى 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763610013"/>
                  </a:ext>
                </a:extLst>
              </a:tr>
              <a:tr h="26416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Grand Total </a:t>
                      </a:r>
                    </a:p>
                  </a:txBody>
                  <a:tcPr marL="0" marR="0" marT="0" marB="0" anchor="ctr">
                    <a:solidFill>
                      <a:srgbClr val="B39C5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152,420</a:t>
                      </a:r>
                    </a:p>
                  </a:txBody>
                  <a:tcPr marL="0" marR="0" marT="0" marB="0" anchor="b">
                    <a:solidFill>
                      <a:srgbClr val="B39C5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chemeClr val="bg1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254,186</a:t>
                      </a:r>
                    </a:p>
                  </a:txBody>
                  <a:tcPr marL="0" marR="0" marT="0" marB="0" anchor="b">
                    <a:solidFill>
                      <a:srgbClr val="B39C5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1,335,229</a:t>
                      </a:r>
                    </a:p>
                  </a:txBody>
                  <a:tcPr marL="0" marR="0" marT="0" marB="0" anchor="b">
                    <a:solidFill>
                      <a:srgbClr val="B39C5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1,870,244</a:t>
                      </a:r>
                    </a:p>
                  </a:txBody>
                  <a:tcPr marL="0" marR="0" marT="0" marB="0" anchor="b">
                    <a:solidFill>
                      <a:srgbClr val="B39C5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3,612,079</a:t>
                      </a:r>
                    </a:p>
                  </a:txBody>
                  <a:tcPr marL="0" marR="0" marT="0" marB="0" anchor="b">
                    <a:solidFill>
                      <a:srgbClr val="B39C5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SA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الإجمالي العام </a:t>
                      </a:r>
                    </a:p>
                  </a:txBody>
                  <a:tcPr marL="0" marR="0" marT="0" marB="0" anchor="ctr">
                    <a:solidFill>
                      <a:srgbClr val="B39C5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1103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116620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3581400"/>
            <a:ext cx="9151398" cy="1323305"/>
            <a:chOff x="0" y="2362200"/>
            <a:chExt cx="1219200" cy="1450504"/>
          </a:xfrm>
        </p:grpSpPr>
        <p:sp>
          <p:nvSpPr>
            <p:cNvPr id="8" name="Rectangle 7"/>
            <p:cNvSpPr/>
            <p:nvPr/>
          </p:nvSpPr>
          <p:spPr>
            <a:xfrm>
              <a:off x="0" y="2362200"/>
              <a:ext cx="1219200" cy="1450504"/>
            </a:xfrm>
            <a:prstGeom prst="rect">
              <a:avLst/>
            </a:prstGeom>
            <a:solidFill>
              <a:srgbClr val="AC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BH" dirty="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4336" y="2411996"/>
              <a:ext cx="1209541" cy="381000"/>
            </a:xfrm>
            <a:prstGeom prst="rect">
              <a:avLst/>
            </a:prstGeom>
            <a:gradFill>
              <a:gsLst>
                <a:gs pos="0">
                  <a:schemeClr val="bg1">
                    <a:alpha val="81000"/>
                  </a:schemeClr>
                </a:gs>
                <a:gs pos="100000">
                  <a:schemeClr val="bg1">
                    <a:alpha val="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6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+mj-cs"/>
              </a:endParaRPr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0" y="3968803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BH" sz="3600" dirty="0">
                <a:solidFill>
                  <a:schemeClr val="bg1"/>
                </a:solidFill>
                <a:cs typeface="+mj-cs"/>
              </a:rPr>
              <a:t>" نرتقي بالبحرين إلى مستويات أعلى "</a:t>
            </a:r>
            <a:endParaRPr lang="en-US" sz="3600" dirty="0">
              <a:solidFill>
                <a:schemeClr val="bg1"/>
              </a:solidFill>
              <a:cs typeface="+mj-cs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0" y="4904171"/>
            <a:ext cx="9151398" cy="98365"/>
          </a:xfrm>
          <a:prstGeom prst="rect">
            <a:avLst/>
          </a:prstGeom>
          <a:solidFill>
            <a:srgbClr val="DFD6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BH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820747"/>
            <a:ext cx="9144000" cy="45719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0844DAA9-D0FF-4201-9CD0-E87F70F4F0C5}"/>
              </a:ext>
            </a:extLst>
          </p:cNvPr>
          <p:cNvSpPr txBox="1"/>
          <p:nvPr/>
        </p:nvSpPr>
        <p:spPr>
          <a:xfrm>
            <a:off x="2209800" y="5410200"/>
            <a:ext cx="457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BH" sz="3200" b="1" dirty="0">
                <a:solidFill>
                  <a:srgbClr val="4D4D4D"/>
                </a:solidFill>
              </a:rPr>
              <a:t>شكراً لكم</a:t>
            </a:r>
            <a:endParaRPr lang="en-SG" sz="3200" b="1" dirty="0">
              <a:solidFill>
                <a:srgbClr val="4D4D4D"/>
              </a:solidFill>
            </a:endParaRPr>
          </a:p>
        </p:txBody>
      </p:sp>
      <p:pic>
        <p:nvPicPr>
          <p:cNvPr id="13" name="Picture 12" descr="A picture containing text&#10;&#10;Description automatically generated">
            <a:extLst>
              <a:ext uri="{FF2B5EF4-FFF2-40B4-BE49-F238E27FC236}">
                <a16:creationId xmlns:a16="http://schemas.microsoft.com/office/drawing/2014/main" id="{BB923C40-CBB8-4A1C-AE2D-76B11279EC3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117416"/>
            <a:ext cx="6400800" cy="32019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41054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EGA">
      <a:dk1>
        <a:srgbClr val="622C1F"/>
      </a:dk1>
      <a:lt1>
        <a:srgbClr val="FFFFFF"/>
      </a:lt1>
      <a:dk2>
        <a:srgbClr val="C1001F"/>
      </a:dk2>
      <a:lt2>
        <a:srgbClr val="B59F54"/>
      </a:lt2>
      <a:accent1>
        <a:srgbClr val="C1001F"/>
      </a:accent1>
      <a:accent2>
        <a:srgbClr val="622C1F"/>
      </a:accent2>
      <a:accent3>
        <a:srgbClr val="FFFFFF"/>
      </a:accent3>
      <a:accent4>
        <a:srgbClr val="B59F54"/>
      </a:accent4>
      <a:accent5>
        <a:srgbClr val="C1001F"/>
      </a:accent5>
      <a:accent6>
        <a:srgbClr val="622C1F"/>
      </a:accent6>
      <a:hlink>
        <a:srgbClr val="B59F54"/>
      </a:hlink>
      <a:folHlink>
        <a:srgbClr val="B59F54"/>
      </a:folHlink>
    </a:clrScheme>
    <a:fontScheme name="iGA Arabic Default">
      <a:majorFont>
        <a:latin typeface="Sakkal Majalla"/>
        <a:ea typeface=""/>
        <a:cs typeface="Sakkal Majalla"/>
      </a:majorFont>
      <a:minorFont>
        <a:latin typeface="Sakkal Majalla"/>
        <a:ea typeface=""/>
        <a:cs typeface="Sakkal Majall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721</Words>
  <Application>Microsoft Office PowerPoint</Application>
  <PresentationFormat>On-screen Show (4:3)</PresentationFormat>
  <Paragraphs>364</Paragraphs>
  <Slides>8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Sakkal Majalla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eGovernment Authority</dc:title>
  <dc:creator/>
  <cp:lastModifiedBy>Aysha Mohammed Al-Doseri</cp:lastModifiedBy>
  <cp:revision>654</cp:revision>
  <cp:lastPrinted>2012-04-07T22:50:33Z</cp:lastPrinted>
  <dcterms:created xsi:type="dcterms:W3CDTF">2006-08-16T00:00:00Z</dcterms:created>
  <dcterms:modified xsi:type="dcterms:W3CDTF">2022-01-25T10:06:42Z</dcterms:modified>
</cp:coreProperties>
</file>